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9" r:id="rId1"/>
  </p:sldMasterIdLst>
  <p:notesMasterIdLst>
    <p:notesMasterId r:id="rId29"/>
  </p:notesMasterIdLst>
  <p:sldIdLst>
    <p:sldId id="402" r:id="rId2"/>
    <p:sldId id="373" r:id="rId3"/>
    <p:sldId id="431" r:id="rId4"/>
    <p:sldId id="432" r:id="rId5"/>
    <p:sldId id="434" r:id="rId6"/>
    <p:sldId id="435" r:id="rId7"/>
    <p:sldId id="436" r:id="rId8"/>
    <p:sldId id="437" r:id="rId9"/>
    <p:sldId id="497" r:id="rId10"/>
    <p:sldId id="449" r:id="rId11"/>
    <p:sldId id="438" r:id="rId12"/>
    <p:sldId id="440" r:id="rId13"/>
    <p:sldId id="439" r:id="rId14"/>
    <p:sldId id="441" r:id="rId15"/>
    <p:sldId id="445" r:id="rId16"/>
    <p:sldId id="443" r:id="rId17"/>
    <p:sldId id="433" r:id="rId18"/>
    <p:sldId id="442" r:id="rId19"/>
    <p:sldId id="444" r:id="rId20"/>
    <p:sldId id="450" r:id="rId21"/>
    <p:sldId id="446" r:id="rId22"/>
    <p:sldId id="447" r:id="rId23"/>
    <p:sldId id="451" r:id="rId24"/>
    <p:sldId id="452" r:id="rId25"/>
    <p:sldId id="453" r:id="rId26"/>
    <p:sldId id="454" r:id="rId27"/>
    <p:sldId id="496" r:id="rId2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onsolas" panose="020B0609020204030204" pitchFamily="49" charset="0"/>
      <p:regular r:id="rId34"/>
      <p:bold r:id="rId35"/>
      <p:italic r:id="rId36"/>
      <p:boldItalic r:id="rId37"/>
    </p:embeddedFont>
    <p:embeddedFont>
      <p:font typeface="Inconsolata" panose="00000509000000000000" pitchFamily="49" charset="0"/>
      <p:regular r:id="rId38"/>
      <p:bold r:id="rId39"/>
    </p:embeddedFont>
  </p:embeddedFont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8B86"/>
    <a:srgbClr val="9BDF95"/>
    <a:srgbClr val="DDFEDA"/>
    <a:srgbClr val="E6E6E6"/>
    <a:srgbClr val="F6F6F6"/>
    <a:srgbClr val="7BBABA"/>
    <a:srgbClr val="5C9F9F"/>
    <a:srgbClr val="A1B6D4"/>
    <a:srgbClr val="70AAB9"/>
    <a:srgbClr val="539C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13" autoAdjust="0"/>
    <p:restoredTop sz="73839" autoAdjust="0"/>
  </p:normalViewPr>
  <p:slideViewPr>
    <p:cSldViewPr>
      <p:cViewPr varScale="1">
        <p:scale>
          <a:sx n="84" d="100"/>
          <a:sy n="84" d="100"/>
        </p:scale>
        <p:origin x="1243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ED080-EADE-44E0-8E63-3E354BC69AC7}" type="datetimeFigureOut">
              <a:rPr lang="de-DE" smtClean="0"/>
              <a:t>04.07.2022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DFCB0-3755-4208-8296-CCA33331E4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7172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-Dropdown (</a:t>
            </a:r>
            <a:r>
              <a:rPr lang="de-DE" dirty="0" err="1"/>
              <a:t>left</a:t>
            </a:r>
            <a:r>
              <a:rPr lang="de-DE" dirty="0"/>
              <a:t>): </a:t>
            </a:r>
            <a:r>
              <a:rPr lang="de-DE" dirty="0" err="1"/>
              <a:t>includes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and GitHub </a:t>
            </a:r>
            <a:r>
              <a:rPr lang="de-DE" dirty="0" err="1"/>
              <a:t>commands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pane</a:t>
            </a:r>
            <a:r>
              <a:rPr lang="de-DE" dirty="0"/>
              <a:t> (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): </a:t>
            </a:r>
            <a:r>
              <a:rPr lang="de-DE" dirty="0" err="1"/>
              <a:t>shows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commands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project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48501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….</a:t>
            </a:r>
          </a:p>
          <a:p>
            <a:endParaRPr lang="de-DE" dirty="0"/>
          </a:p>
          <a:p>
            <a:r>
              <a:rPr lang="de-DE" dirty="0"/>
              <a:t>I will </a:t>
            </a:r>
            <a:r>
              <a:rPr lang="de-DE" dirty="0" err="1"/>
              <a:t>stop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and GitHub </a:t>
            </a:r>
            <a:r>
              <a:rPr lang="de-DE" dirty="0" err="1"/>
              <a:t>since</a:t>
            </a:r>
            <a:r>
              <a:rPr lang="de-DE" dirty="0"/>
              <a:t> I am not an expert in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others</a:t>
            </a:r>
            <a:r>
              <a:rPr lang="de-DE" dirty="0"/>
              <a:t> via GitHub. But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basics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1534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Warning</a:t>
            </a:r>
            <a:r>
              <a:rPr lang="de-DE" dirty="0"/>
              <a:t>!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appear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8830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b="1" dirty="0"/>
              <a:t>Color-blind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columns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: </a:t>
            </a:r>
            <a:r>
              <a:rPr lang="de-DE" b="1" dirty="0" err="1"/>
              <a:t>left</a:t>
            </a:r>
            <a:r>
              <a:rPr lang="de-DE" b="1" dirty="0"/>
              <a:t> = </a:t>
            </a:r>
            <a:r>
              <a:rPr lang="de-DE" b="1" dirty="0" err="1"/>
              <a:t>removed</a:t>
            </a:r>
            <a:r>
              <a:rPr lang="de-DE" b="1" dirty="0"/>
              <a:t> code; </a:t>
            </a:r>
            <a:r>
              <a:rPr lang="de-DE" b="1" dirty="0" err="1"/>
              <a:t>right</a:t>
            </a:r>
            <a:r>
              <a:rPr lang="de-DE" b="1" dirty="0"/>
              <a:t> = </a:t>
            </a:r>
            <a:r>
              <a:rPr lang="de-DE" b="1" dirty="0" err="1"/>
              <a:t>added</a:t>
            </a:r>
            <a:r>
              <a:rPr lang="de-DE" b="1" dirty="0"/>
              <a:t> code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9365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At least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future-you</a:t>
            </a:r>
            <a:r>
              <a:rPr lang="de-DE" dirty="0"/>
              <a:t> will </a:t>
            </a:r>
            <a:r>
              <a:rPr lang="de-DE" dirty="0" err="1"/>
              <a:t>profit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effort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concise</a:t>
            </a:r>
            <a:r>
              <a:rPr lang="de-DE" dirty="0"/>
              <a:t>=prägnant</a:t>
            </a:r>
          </a:p>
          <a:p>
            <a:r>
              <a:rPr lang="de-DE" dirty="0" err="1"/>
              <a:t>evocative</a:t>
            </a:r>
            <a:r>
              <a:rPr lang="de-DE" dirty="0"/>
              <a:t>=herausschreiend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3618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ways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back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past</a:t>
            </a:r>
            <a:r>
              <a:rPr lang="de-DE" dirty="0"/>
              <a:t> </a:t>
            </a:r>
            <a:r>
              <a:rPr lang="de-DE" dirty="0" err="1"/>
              <a:t>commit</a:t>
            </a:r>
            <a:r>
              <a:rPr lang="de-DE" dirty="0"/>
              <a:t>, but </a:t>
            </a:r>
            <a:r>
              <a:rPr lang="de-DE" dirty="0" err="1"/>
              <a:t>we</a:t>
            </a:r>
            <a:r>
              <a:rPr lang="de-DE" dirty="0"/>
              <a:t> will not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that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4237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Warning</a:t>
            </a:r>
            <a:r>
              <a:rPr lang="de-DE" dirty="0"/>
              <a:t>!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appear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1643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1712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Warning</a:t>
            </a:r>
            <a:r>
              <a:rPr lang="de-DE" dirty="0"/>
              <a:t>!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appear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7226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0762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47">
            <a:extLst>
              <a:ext uri="{FF2B5EF4-FFF2-40B4-BE49-F238E27FC236}">
                <a16:creationId xmlns:a16="http://schemas.microsoft.com/office/drawing/2014/main" id="{E0E3F787-E9C0-4AAF-ABF1-0090767135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27763" y="2816225"/>
          <a:ext cx="2916237" cy="99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3" name="Image" r:id="rId3" imgW="4863492" imgH="1663492" progId="Photoshop.Image.9">
                  <p:embed/>
                </p:oleObj>
              </mc:Choice>
              <mc:Fallback>
                <p:oleObj name="Image" r:id="rId3" imgW="4863492" imgH="1663492" progId="Photoshop.Image.9">
                  <p:embed/>
                  <p:pic>
                    <p:nvPicPr>
                      <p:cNvPr id="2050" name="Object 47">
                        <a:extLst>
                          <a:ext uri="{FF2B5EF4-FFF2-40B4-BE49-F238E27FC236}">
                            <a16:creationId xmlns:a16="http://schemas.microsoft.com/office/drawing/2014/main" id="{3D95F986-B84E-47EE-A530-1EA30E70F0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2816225"/>
                        <a:ext cx="2916237" cy="995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8">
            <a:extLst>
              <a:ext uri="{FF2B5EF4-FFF2-40B4-BE49-F238E27FC236}">
                <a16:creationId xmlns:a16="http://schemas.microsoft.com/office/drawing/2014/main" id="{22A0BB07-91BA-4620-9A72-1CA0BE883729}"/>
              </a:ext>
            </a:extLst>
          </p:cNvPr>
          <p:cNvGrpSpPr>
            <a:grpSpLocks/>
          </p:cNvGrpSpPr>
          <p:nvPr/>
        </p:nvGrpSpPr>
        <p:grpSpPr bwMode="auto">
          <a:xfrm>
            <a:off x="0" y="1817688"/>
            <a:ext cx="9144000" cy="3325812"/>
            <a:chOff x="0" y="1526"/>
            <a:chExt cx="5760" cy="2794"/>
          </a:xfrm>
        </p:grpSpPr>
        <p:sp>
          <p:nvSpPr>
            <p:cNvPr id="6" name="Rectangle 29">
              <a:extLst>
                <a:ext uri="{FF2B5EF4-FFF2-40B4-BE49-F238E27FC236}">
                  <a16:creationId xmlns:a16="http://schemas.microsoft.com/office/drawing/2014/main" id="{57779937-D3F6-4028-91F9-81CD106A45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" y="3161"/>
              <a:ext cx="1837" cy="784"/>
            </a:xfrm>
            <a:prstGeom prst="rect">
              <a:avLst/>
            </a:prstGeom>
            <a:solidFill>
              <a:srgbClr val="539C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  <p:sp>
          <p:nvSpPr>
            <p:cNvPr id="7" name="Rectangle 30">
              <a:extLst>
                <a:ext uri="{FF2B5EF4-FFF2-40B4-BE49-F238E27FC236}">
                  <a16:creationId xmlns:a16="http://schemas.microsoft.com/office/drawing/2014/main" id="{82E839DF-3CA2-46AE-87D6-136B70119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942"/>
              <a:ext cx="5760" cy="37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  <p:sp>
          <p:nvSpPr>
            <p:cNvPr id="8" name="Rectangle 31">
              <a:extLst>
                <a:ext uri="{FF2B5EF4-FFF2-40B4-BE49-F238E27FC236}">
                  <a16:creationId xmlns:a16="http://schemas.microsoft.com/office/drawing/2014/main" id="{29807AE0-C50A-4D2F-8971-6F979D963B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161"/>
              <a:ext cx="3925" cy="784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  <p:sp>
          <p:nvSpPr>
            <p:cNvPr id="9" name="Rectangle 32">
              <a:extLst>
                <a:ext uri="{FF2B5EF4-FFF2-40B4-BE49-F238E27FC236}">
                  <a16:creationId xmlns:a16="http://schemas.microsoft.com/office/drawing/2014/main" id="{D8306F6D-9B48-406E-8AFB-8B6AEF2F4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" y="1526"/>
              <a:ext cx="822" cy="839"/>
            </a:xfrm>
            <a:prstGeom prst="rect">
              <a:avLst/>
            </a:prstGeom>
            <a:solidFill>
              <a:srgbClr val="539C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  <p:sp>
          <p:nvSpPr>
            <p:cNvPr id="10" name="Rectangle 34">
              <a:extLst>
                <a:ext uri="{FF2B5EF4-FFF2-40B4-BE49-F238E27FC236}">
                  <a16:creationId xmlns:a16="http://schemas.microsoft.com/office/drawing/2014/main" id="{9B250B19-7538-40F9-B9E4-8398955338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26"/>
              <a:ext cx="4934" cy="839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  <p:sp>
          <p:nvSpPr>
            <p:cNvPr id="11" name="Rectangle 33">
              <a:extLst>
                <a:ext uri="{FF2B5EF4-FFF2-40B4-BE49-F238E27FC236}">
                  <a16:creationId xmlns:a16="http://schemas.microsoft.com/office/drawing/2014/main" id="{7237CA3C-53B9-45E7-92A8-A76D1A153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366"/>
              <a:ext cx="3368" cy="7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</p:grpSp>
      <p:pic>
        <p:nvPicPr>
          <p:cNvPr id="12" name="Grafik 21">
            <a:extLst>
              <a:ext uri="{FF2B5EF4-FFF2-40B4-BE49-F238E27FC236}">
                <a16:creationId xmlns:a16="http://schemas.microsoft.com/office/drawing/2014/main" id="{7CCFDF32-66D0-4521-8C3C-449382AA13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25" y="268288"/>
            <a:ext cx="26987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68313" y="1814513"/>
            <a:ext cx="7199312" cy="113585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altLang="de-DE" noProof="0"/>
              <a:t>Mastertitelformat bearbeiten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68313" y="3002756"/>
            <a:ext cx="4679950" cy="1134666"/>
          </a:xfrm>
        </p:spPr>
        <p:txBody>
          <a:bodyPr/>
          <a:lstStyle>
            <a:lvl1pPr marL="180975" indent="1588">
              <a:buFontTx/>
              <a:buNone/>
              <a:defRPr sz="1800"/>
            </a:lvl1pPr>
          </a:lstStyle>
          <a:p>
            <a:pPr lvl="0"/>
            <a:r>
              <a:rPr lang="de-DE" altLang="de-DE" noProof="0"/>
              <a:t>Master-Untertitelformat bearbeiten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2F564C6A-EAAE-456F-A2A6-837599775C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4684713"/>
            <a:ext cx="2133600" cy="35718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4D2345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86515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360000" indent="-291600">
              <a:buFont typeface="Arial" panose="020B0604020202020204" pitchFamily="34" charset="0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890FECB-B7D3-45EB-A324-4CF57228D91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8C62091-FA46-441D-BD74-D8FFFD9335C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0C26AD-A5E9-437E-8F5C-B466D49C53A2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636936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15114" y="205978"/>
            <a:ext cx="2071687" cy="4310063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5289" y="205978"/>
            <a:ext cx="6067425" cy="4310063"/>
          </a:xfrm>
        </p:spPr>
        <p:txBody>
          <a:bodyPr vert="eaVert"/>
          <a:lstStyle>
            <a:lvl1pPr marL="360000" indent="-291600">
              <a:buFont typeface="Arial" panose="020B0604020202020204" pitchFamily="34" charset="0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1121A14-DACF-424C-A54C-B06FF48C47C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C2F8735-F22A-462E-9D02-D14295CE5DF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05A279-6F3B-429C-9BC6-DB2310A554E0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89611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60000" indent="-291600">
              <a:buFont typeface="Arial" panose="020B0604020202020204" pitchFamily="34" charset="0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31FEE5B-7841-41F8-A487-06CE98B09F8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BC53DCB-F54E-4006-929E-86EF0B0D925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844654-2861-4DD0-8117-2B7E7CCA1B39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86676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r>
              <a:rPr lang="de-DE" dirty="0"/>
              <a:t>Building R-</a:t>
            </a:r>
            <a:r>
              <a:rPr lang="de-DE" dirty="0" err="1"/>
              <a:t>packages</a:t>
            </a:r>
            <a:endParaRPr lang="de-DE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D722060-FC12-4BD8-BB23-37DF07DEA20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A7FD4BB-D4C3-432D-AB4C-DD9DD5B582D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9D6507-3D35-4771-AC03-921F40BF0118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04825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5288" y="1478757"/>
            <a:ext cx="4038600" cy="3037285"/>
          </a:xfrm>
        </p:spPr>
        <p:txBody>
          <a:bodyPr/>
          <a:lstStyle>
            <a:lvl1pPr marL="360000" indent="-291600"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86288" y="1478757"/>
            <a:ext cx="4038600" cy="3037285"/>
          </a:xfrm>
        </p:spPr>
        <p:txBody>
          <a:bodyPr/>
          <a:lstStyle>
            <a:lvl1pPr marL="360000" indent="-291600"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422FEDF-AFAE-4AF2-BB37-9EE528EF751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BD66F9A-2ED3-4580-919A-55BA459D77E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CDEB2D-6E23-425B-B743-BA3D7B3B4B9B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7878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 marL="360000" indent="-291600"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 marL="360000" indent="-291600"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639CADB-776B-4250-A5BC-1972D29F2DB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E867B1B6-5ECE-4455-A500-82AD385CD78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A5AC93-E6CB-49E3-9633-2843185A0DD8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46603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F7F06EF-3242-4F09-A231-9E204141558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85BDAD60-0980-4731-B121-41216BBFE18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8FE3A5-57D9-490D-8E5E-8419FFF4C937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18656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8744F2B4-D95D-4E7E-9B65-2EF24CD3810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CC639EFC-8B57-4523-A9E3-F9725B8DD1F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2F51715-CFC5-4F65-8502-DF793AB3ABFC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25840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 marL="360000" indent="-291600">
              <a:buFont typeface="Arial" panose="020B0604020202020204" pitchFamily="34" charset="0"/>
              <a:buChar char="•"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B9F31FA-57D3-4C9E-AA6F-1D620639A80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15A0013-8D65-497A-A22D-37E2C8C75D6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75E77C-3E38-48CC-B04B-9735B0C03189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9377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EA7B6DE-E564-4FD6-A4A2-28B22DA418A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1D8E864-1135-4A40-8491-2279BCF997F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F502AC-8A1A-4600-A487-A6B944AEE8F8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2431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B40CE0A4-F711-4D2F-89EE-5BBC5F6D71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27" name="Rectangle 4">
            <a:extLst>
              <a:ext uri="{FF2B5EF4-FFF2-40B4-BE49-F238E27FC236}">
                <a16:creationId xmlns:a16="http://schemas.microsoft.com/office/drawing/2014/main" id="{911D3305-A98A-43E6-866A-EAA4173330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546225"/>
            <a:ext cx="8229600" cy="303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281AFFCB-5846-4B69-B192-01DA4B6F1D3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0425" y="4676775"/>
            <a:ext cx="2895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4D2345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A7FEEF96-1017-439D-902C-20C88946449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0" y="4675188"/>
            <a:ext cx="2133600" cy="35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4D2345"/>
                </a:solidFill>
              </a:defRPr>
            </a:lvl1pPr>
          </a:lstStyle>
          <a:p>
            <a:fld id="{05BB1FFB-11A5-4B1B-BBA7-C15F4559DD56}" type="slidenum">
              <a:rPr lang="de-DE" altLang="de-DE"/>
              <a:pPr/>
              <a:t>‹Nr.›</a:t>
            </a:fld>
            <a:endParaRPr lang="de-DE" altLang="de-DE"/>
          </a:p>
        </p:txBody>
      </p:sp>
      <p:grpSp>
        <p:nvGrpSpPr>
          <p:cNvPr id="1030" name="Group 21">
            <a:extLst>
              <a:ext uri="{FF2B5EF4-FFF2-40B4-BE49-F238E27FC236}">
                <a16:creationId xmlns:a16="http://schemas.microsoft.com/office/drawing/2014/main" id="{DAE0D333-A04D-44B2-B526-593BAE3D761A}"/>
              </a:ext>
            </a:extLst>
          </p:cNvPr>
          <p:cNvGrpSpPr>
            <a:grpSpLocks/>
          </p:cNvGrpSpPr>
          <p:nvPr/>
        </p:nvGrpSpPr>
        <p:grpSpPr bwMode="auto">
          <a:xfrm>
            <a:off x="-3175" y="1828800"/>
            <a:ext cx="9144000" cy="3314700"/>
            <a:chOff x="-2" y="1536"/>
            <a:chExt cx="5760" cy="2784"/>
          </a:xfrm>
        </p:grpSpPr>
        <p:sp>
          <p:nvSpPr>
            <p:cNvPr id="1032" name="Rectangle 15">
              <a:extLst>
                <a:ext uri="{FF2B5EF4-FFF2-40B4-BE49-F238E27FC236}">
                  <a16:creationId xmlns:a16="http://schemas.microsoft.com/office/drawing/2014/main" id="{D61C1FA9-B408-42C7-8321-4788D01E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1536"/>
              <a:ext cx="156" cy="817"/>
            </a:xfrm>
            <a:prstGeom prst="rect">
              <a:avLst/>
            </a:prstGeom>
            <a:solidFill>
              <a:srgbClr val="539C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  <p:sp>
          <p:nvSpPr>
            <p:cNvPr id="1033" name="Line 13">
              <a:extLst>
                <a:ext uri="{FF2B5EF4-FFF2-40B4-BE49-F238E27FC236}">
                  <a16:creationId xmlns:a16="http://schemas.microsoft.com/office/drawing/2014/main" id="{465A9049-90A1-4054-BF4E-DA8F660E0C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" y="3953"/>
              <a:ext cx="5760" cy="0"/>
            </a:xfrm>
            <a:prstGeom prst="line">
              <a:avLst/>
            </a:prstGeom>
            <a:noFill/>
            <a:ln w="6350">
              <a:solidFill>
                <a:srgbClr val="E4E5E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034" name="Rectangle 16">
              <a:extLst>
                <a:ext uri="{FF2B5EF4-FFF2-40B4-BE49-F238E27FC236}">
                  <a16:creationId xmlns:a16="http://schemas.microsoft.com/office/drawing/2014/main" id="{90EAF08A-5869-4FBF-B3F5-1600AAF28C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176"/>
              <a:ext cx="156" cy="778"/>
            </a:xfrm>
            <a:prstGeom prst="rect">
              <a:avLst/>
            </a:prstGeom>
            <a:solidFill>
              <a:srgbClr val="5C9F9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  <p:sp>
          <p:nvSpPr>
            <p:cNvPr id="1035" name="Rectangle 17">
              <a:extLst>
                <a:ext uri="{FF2B5EF4-FFF2-40B4-BE49-F238E27FC236}">
                  <a16:creationId xmlns:a16="http://schemas.microsoft.com/office/drawing/2014/main" id="{621A7AF2-C7F0-45ED-8FEC-F1533C7FD9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952"/>
              <a:ext cx="156" cy="36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  <p:sp>
          <p:nvSpPr>
            <p:cNvPr id="1036" name="Rectangle 18">
              <a:extLst>
                <a:ext uri="{FF2B5EF4-FFF2-40B4-BE49-F238E27FC236}">
                  <a16:creationId xmlns:a16="http://schemas.microsoft.com/office/drawing/2014/main" id="{94540075-0E6C-4943-9153-169416A7F4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2354"/>
              <a:ext cx="156" cy="821"/>
            </a:xfrm>
            <a:prstGeom prst="rect">
              <a:avLst/>
            </a:prstGeom>
            <a:solidFill>
              <a:srgbClr val="70AAB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</p:grpSp>
      <p:pic>
        <p:nvPicPr>
          <p:cNvPr id="1031" name="Grafik 13">
            <a:extLst>
              <a:ext uri="{FF2B5EF4-FFF2-40B4-BE49-F238E27FC236}">
                <a16:creationId xmlns:a16="http://schemas.microsoft.com/office/drawing/2014/main" id="{775FAEF8-A30F-49F8-8905-629A6D95B1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4754563"/>
            <a:ext cx="100965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" charset="0"/>
        </a:defRPr>
      </a:lvl9pPr>
    </p:titleStyle>
    <p:bodyStyle>
      <a:lvl1pPr marL="342900" indent="-160338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990000"/>
          </a:solidFill>
          <a:latin typeface="+mn-lt"/>
          <a:ea typeface="+mn-ea"/>
          <a:cs typeface="+mn-cs"/>
        </a:defRPr>
      </a:lvl1pPr>
      <a:lvl2pPr marL="808038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990000"/>
          </a:solidFill>
          <a:latin typeface="+mn-lt"/>
        </a:defRPr>
      </a:lvl2pPr>
      <a:lvl3pPr marL="1216025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rgbClr val="990000"/>
          </a:solidFill>
          <a:latin typeface="+mn-lt"/>
        </a:defRPr>
      </a:lvl3pPr>
      <a:lvl4pPr marL="1624013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rgbClr val="990000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990000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990000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990000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990000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990000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git@github.com:%3cGitHub_user.name%3e/%3cpkg.name%3e.git" TargetMode="External"/><Relationship Id="rId2" Type="http://schemas.openxmlformats.org/officeDocument/2006/relationships/hyperlink" Target="https://github.com/new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e.surrey.ac.uk/Teaching/Unix/unix1.html" TargetMode="External"/><Relationship Id="rId2" Type="http://schemas.openxmlformats.org/officeDocument/2006/relationships/hyperlink" Target="https://www.unixtutorial.org/basic-unix-command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hyperlink" Target="https://git-scm.com/download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ubversion.apache.org/packages.html#window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settings/ssh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2334FC6-A476-4FD4-8A9B-F26E323F23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dirty="0"/>
              <a:t>Building R-</a:t>
            </a:r>
            <a:r>
              <a:rPr lang="de-DE" altLang="de-DE" dirty="0" err="1"/>
              <a:t>packages</a:t>
            </a:r>
            <a:r>
              <a:rPr lang="de-DE" altLang="de-DE" dirty="0"/>
              <a:t> – </a:t>
            </a:r>
            <a:r>
              <a:rPr lang="de-DE" altLang="de-DE" dirty="0" err="1"/>
              <a:t>Git</a:t>
            </a:r>
            <a:r>
              <a:rPr lang="de-DE" altLang="de-DE" dirty="0"/>
              <a:t> and </a:t>
            </a:r>
            <a:r>
              <a:rPr lang="de-DE" dirty="0"/>
              <a:t>GitHub</a:t>
            </a: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5F9C633A-FC55-411D-97CA-9DA8982B5D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dirty="0"/>
              <a:t>Raphael Hartmann</a:t>
            </a:r>
          </a:p>
          <a:p>
            <a:r>
              <a:rPr lang="de-DE" altLang="de-DE" dirty="0"/>
              <a:t>raphael.hartmann@staff.uni-marburg.de</a:t>
            </a:r>
          </a:p>
          <a:p>
            <a:endParaRPr lang="de-DE" alt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7976326-4482-4E71-BDD4-50B4D7220D3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675188"/>
            <a:ext cx="2133600" cy="357187"/>
          </a:xfrm>
        </p:spPr>
        <p:txBody>
          <a:bodyPr/>
          <a:lstStyle/>
          <a:p>
            <a:fld id="{A59D6507-3D35-4771-AC03-921F40BF0118}" type="slidenum">
              <a:rPr lang="de-DE" altLang="de-DE" smtClean="0"/>
              <a:pPr/>
              <a:t>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16613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7880E1-E4DB-4516-A775-5DE2DB85B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Short </a:t>
            </a:r>
            <a:r>
              <a:rPr lang="de-DE" dirty="0" err="1"/>
              <a:t>exercise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1C8E88-FD11-47B9-B412-46BF4442D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46225"/>
            <a:ext cx="8362950" cy="3036888"/>
          </a:xfrm>
        </p:spPr>
        <p:txBody>
          <a:bodyPr/>
          <a:lstStyle/>
          <a:p>
            <a:pPr marL="525600" indent="-457200">
              <a:buFont typeface="+mj-lt"/>
              <a:buAutoNum type="arabicPeriod"/>
            </a:pP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, an SVN </a:t>
            </a:r>
            <a:r>
              <a:rPr lang="de-DE" dirty="0" err="1"/>
              <a:t>client</a:t>
            </a:r>
            <a:r>
              <a:rPr lang="de-DE" dirty="0"/>
              <a:t> and </a:t>
            </a:r>
            <a:r>
              <a:rPr lang="de-DE" dirty="0" err="1"/>
              <a:t>create</a:t>
            </a:r>
            <a:r>
              <a:rPr lang="de-DE" dirty="0"/>
              <a:t> a GitHub </a:t>
            </a:r>
            <a:r>
              <a:rPr lang="de-DE" dirty="0" err="1"/>
              <a:t>account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do not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; </a:t>
            </a:r>
            <a:r>
              <a:rPr lang="de-DE" dirty="0" err="1"/>
              <a:t>see</a:t>
            </a:r>
            <a:r>
              <a:rPr lang="de-DE" dirty="0"/>
              <a:t> 3 </a:t>
            </a:r>
            <a:r>
              <a:rPr lang="de-DE" dirty="0" err="1"/>
              <a:t>slides</a:t>
            </a:r>
            <a:r>
              <a:rPr lang="de-DE" dirty="0"/>
              <a:t> back)</a:t>
            </a:r>
          </a:p>
          <a:p>
            <a:pPr marL="525600" indent="-457200">
              <a:buFont typeface="+mj-lt"/>
              <a:buAutoNum type="arabicPeriod"/>
            </a:pPr>
            <a:endParaRPr lang="de-DE" dirty="0"/>
          </a:p>
          <a:p>
            <a:pPr marL="525600" indent="-457200">
              <a:buFont typeface="+mj-lt"/>
              <a:buAutoNum type="arabicPeriod"/>
            </a:pPr>
            <a:r>
              <a:rPr lang="de-DE" dirty="0"/>
              <a:t>Create an SSH </a:t>
            </a:r>
            <a:r>
              <a:rPr lang="de-DE" dirty="0" err="1"/>
              <a:t>key</a:t>
            </a:r>
            <a:r>
              <a:rPr lang="de-DE" dirty="0"/>
              <a:t> in RStudio (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do not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) and </a:t>
            </a:r>
            <a:r>
              <a:rPr lang="de-DE" dirty="0" err="1"/>
              <a:t>tell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GitHub (</a:t>
            </a:r>
            <a:r>
              <a:rPr lang="de-DE" dirty="0" err="1"/>
              <a:t>see</a:t>
            </a:r>
            <a:r>
              <a:rPr lang="de-DE" dirty="0"/>
              <a:t> 2 </a:t>
            </a:r>
            <a:r>
              <a:rPr lang="de-DE" dirty="0" err="1"/>
              <a:t>slides</a:t>
            </a:r>
            <a:r>
              <a:rPr lang="de-DE" dirty="0"/>
              <a:t> back)</a:t>
            </a:r>
          </a:p>
          <a:p>
            <a:pPr marL="525600" indent="-457200">
              <a:buFont typeface="+mj-lt"/>
              <a:buAutoNum type="arabicPeriod"/>
            </a:pPr>
            <a:endParaRPr lang="de-DE" dirty="0"/>
          </a:p>
          <a:p>
            <a:pPr marL="525600" indent="-457200">
              <a:buFont typeface="+mj-lt"/>
              <a:buAutoNum type="arabicPeriod"/>
            </a:pPr>
            <a:r>
              <a:rPr lang="de-DE" dirty="0"/>
              <a:t>Create a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repository</a:t>
            </a:r>
            <a:r>
              <a:rPr lang="de-DE" dirty="0"/>
              <a:t> (</a:t>
            </a:r>
            <a:r>
              <a:rPr lang="de-DE" dirty="0" err="1"/>
              <a:t>see</a:t>
            </a:r>
            <a:r>
              <a:rPr lang="de-DE" dirty="0"/>
              <a:t> 1 </a:t>
            </a:r>
            <a:r>
              <a:rPr lang="de-DE" dirty="0" err="1"/>
              <a:t>slide</a:t>
            </a:r>
            <a:r>
              <a:rPr lang="de-DE" dirty="0"/>
              <a:t> back)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R-</a:t>
            </a:r>
            <a:r>
              <a:rPr lang="de-DE" dirty="0" err="1"/>
              <a:t>package</a:t>
            </a:r>
            <a:r>
              <a:rPr lang="de-DE" dirty="0"/>
              <a:t> </a:t>
            </a:r>
          </a:p>
          <a:p>
            <a:pPr marL="525600" indent="-457200">
              <a:buFont typeface="+mj-lt"/>
              <a:buAutoNum type="arabicPeriod"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25AC9F5-77FC-47A0-AC29-12DFCF13BE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22B637-48D8-403B-B2D1-9AFF863857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10</a:t>
            </a:fld>
            <a:endParaRPr lang="de-DE" alt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F80B273-2A6F-4490-9EA1-76028BDC2703}"/>
              </a:ext>
            </a:extLst>
          </p:cNvPr>
          <p:cNvGrpSpPr/>
          <p:nvPr/>
        </p:nvGrpSpPr>
        <p:grpSpPr>
          <a:xfrm>
            <a:off x="8212014" y="274402"/>
            <a:ext cx="682872" cy="721196"/>
            <a:chOff x="8336141" y="321233"/>
            <a:chExt cx="682872" cy="721196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D2E84ACD-3BE8-47C6-A221-B8B65F449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3033" y="321233"/>
              <a:ext cx="627534" cy="627534"/>
            </a:xfrm>
            <a:prstGeom prst="rect">
              <a:avLst/>
            </a:prstGeom>
          </p:spPr>
        </p:pic>
        <p:pic>
          <p:nvPicPr>
            <p:cNvPr id="8" name="Grafik 7" descr="Erhobene Hand">
              <a:extLst>
                <a:ext uri="{FF2B5EF4-FFF2-40B4-BE49-F238E27FC236}">
                  <a16:creationId xmlns:a16="http://schemas.microsoft.com/office/drawing/2014/main" id="{F5514C1D-7BDE-4C5B-B35A-47C297D25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8620506" y="643922"/>
              <a:ext cx="398507" cy="398507"/>
            </a:xfrm>
            <a:prstGeom prst="rect">
              <a:avLst/>
            </a:prstGeom>
          </p:spPr>
        </p:pic>
        <p:pic>
          <p:nvPicPr>
            <p:cNvPr id="9" name="Grafik 8" descr="Erhobene Hand">
              <a:extLst>
                <a:ext uri="{FF2B5EF4-FFF2-40B4-BE49-F238E27FC236}">
                  <a16:creationId xmlns:a16="http://schemas.microsoft.com/office/drawing/2014/main" id="{BFA9DBA6-AB0D-4F51-B8EF-BE4E1E4C4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36141" y="643922"/>
              <a:ext cx="398507" cy="398507"/>
            </a:xfrm>
            <a:prstGeom prst="rect">
              <a:avLst/>
            </a:prstGeom>
          </p:spPr>
        </p:pic>
      </p:grpSp>
      <p:sp>
        <p:nvSpPr>
          <p:cNvPr id="10" name="Rechteck 9">
            <a:extLst>
              <a:ext uri="{FF2B5EF4-FFF2-40B4-BE49-F238E27FC236}">
                <a16:creationId xmlns:a16="http://schemas.microsoft.com/office/drawing/2014/main" id="{93A065F8-1A20-4FA2-BF67-4E7CE5A29621}"/>
              </a:ext>
            </a:extLst>
          </p:cNvPr>
          <p:cNvSpPr/>
          <p:nvPr/>
        </p:nvSpPr>
        <p:spPr>
          <a:xfrm>
            <a:off x="8310645" y="37920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>
                <a:solidFill>
                  <a:schemeClr val="accent1">
                    <a:lumMod val="90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862386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2AADDE-B1FE-40CE-8319-14B359CF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Track </a:t>
            </a:r>
            <a:r>
              <a:rPr lang="de-DE" dirty="0" err="1"/>
              <a:t>changes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6818CE-180B-4AFE-BFF0-EC776042D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Use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pane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in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68400" indent="0">
              <a:buNone/>
            </a:pPr>
            <a:r>
              <a:rPr lang="de-DE" dirty="0"/>
              <a:t>Use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Diff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in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Colors </a:t>
            </a:r>
            <a:r>
              <a:rPr lang="de-DE" dirty="0" err="1"/>
              <a:t>indicate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: </a:t>
            </a:r>
            <a:r>
              <a:rPr lang="de-DE" dirty="0" err="1">
                <a:solidFill>
                  <a:srgbClr val="9BDF95"/>
                </a:solidFill>
              </a:rPr>
              <a:t>gree</a:t>
            </a:r>
            <a:r>
              <a:rPr lang="de-DE" dirty="0"/>
              <a:t> = </a:t>
            </a:r>
            <a:r>
              <a:rPr lang="de-DE" dirty="0" err="1"/>
              <a:t>added</a:t>
            </a:r>
            <a:r>
              <a:rPr lang="de-DE" dirty="0"/>
              <a:t> code; </a:t>
            </a:r>
            <a:r>
              <a:rPr lang="de-DE" dirty="0" err="1">
                <a:solidFill>
                  <a:srgbClr val="DF8B86"/>
                </a:solidFill>
              </a:rPr>
              <a:t>red</a:t>
            </a:r>
            <a:r>
              <a:rPr lang="de-DE" dirty="0"/>
              <a:t> = </a:t>
            </a:r>
            <a:r>
              <a:rPr lang="de-DE" dirty="0" err="1"/>
              <a:t>removed</a:t>
            </a:r>
            <a:r>
              <a:rPr lang="de-DE" dirty="0"/>
              <a:t> code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B98067-AD24-4D86-AAAF-4F9142349F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933FE2B-E911-4679-A522-24E7CAEB94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11</a:t>
            </a:fld>
            <a:endParaRPr lang="de-DE" alt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4A03DE3-6CC2-43B7-8A37-5D8B8AAF1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585" y="1923678"/>
            <a:ext cx="4600519" cy="137055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EFF1906-C0EA-4F63-BC44-3F07C41E4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653" y="3409969"/>
            <a:ext cx="716850" cy="35213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F5E46E8-0BF2-4205-AE7B-4AB72FF4B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6917" y="4075358"/>
            <a:ext cx="3803465" cy="59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62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263C05-11E0-4B89-AA42-D9B4B0325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Track </a:t>
            </a:r>
            <a:r>
              <a:rPr lang="de-DE" dirty="0" err="1"/>
              <a:t>changes</a:t>
            </a:r>
            <a:r>
              <a:rPr lang="de-DE" dirty="0"/>
              <a:t> – Terminal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B51421-2F04-4417-830D-CE28BDC3F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Terminal </a:t>
            </a:r>
            <a:r>
              <a:rPr lang="de-DE" dirty="0" err="1"/>
              <a:t>command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:</a:t>
            </a:r>
          </a:p>
          <a:p>
            <a:pPr lvl="1">
              <a:buFont typeface="Inconsolata" panose="00000509000000000000" pitchFamily="49" charset="0"/>
              <a:buChar char="$"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git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status</a:t>
            </a:r>
            <a:endParaRPr lang="de-DE" dirty="0">
              <a:solidFill>
                <a:schemeClr val="accent1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lvl="1"/>
            <a:endParaRPr lang="de-DE" dirty="0"/>
          </a:p>
          <a:p>
            <a:pPr marL="68400" indent="0">
              <a:buNone/>
            </a:pPr>
            <a:r>
              <a:rPr lang="de-DE" dirty="0"/>
              <a:t>Terminal </a:t>
            </a:r>
            <a:r>
              <a:rPr lang="de-DE" dirty="0" err="1"/>
              <a:t>command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in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files</a:t>
            </a:r>
            <a:endParaRPr lang="de-DE" dirty="0"/>
          </a:p>
          <a:p>
            <a:pPr lvl="1">
              <a:buFont typeface="Inconsolata" panose="00000509000000000000" pitchFamily="49" charset="0"/>
              <a:buChar char="$"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git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diff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/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path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/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to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/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file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D0257B6-BB0C-4373-AD70-94E5D10C25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9E322B-6FC9-457D-9F7D-4C830AF65D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59930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5C31F2-6C60-4446-9B27-91B5BBD0F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Record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07B7A1-A1F8-4BC7-9B9A-0BA401F71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Use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Commit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save a </a:t>
            </a:r>
            <a:r>
              <a:rPr lang="de-DE" dirty="0" err="1"/>
              <a:t>snapshot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:</a:t>
            </a:r>
          </a:p>
          <a:p>
            <a:pPr lvl="1"/>
            <a:endParaRPr lang="de-DE" dirty="0"/>
          </a:p>
          <a:p>
            <a:pPr marL="68400" indent="0">
              <a:buNone/>
            </a:pPr>
            <a:r>
              <a:rPr lang="de-DE" dirty="0"/>
              <a:t>Components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commit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Unique </a:t>
            </a:r>
            <a:r>
              <a:rPr lang="de-DE" dirty="0" err="1"/>
              <a:t>identifier</a:t>
            </a:r>
            <a:r>
              <a:rPr lang="de-DE" dirty="0"/>
              <a:t> (SHA; </a:t>
            </a:r>
            <a:r>
              <a:rPr lang="de-DE" dirty="0" err="1"/>
              <a:t>secure</a:t>
            </a:r>
            <a:r>
              <a:rPr lang="de-DE" dirty="0"/>
              <a:t> </a:t>
            </a:r>
            <a:r>
              <a:rPr lang="de-DE" dirty="0" err="1"/>
              <a:t>hash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List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: </a:t>
            </a:r>
            <a:r>
              <a:rPr lang="de-DE" dirty="0" err="1"/>
              <a:t>added</a:t>
            </a:r>
            <a:r>
              <a:rPr lang="de-DE" dirty="0"/>
              <a:t>, </a:t>
            </a:r>
            <a:r>
              <a:rPr lang="de-DE" dirty="0" err="1"/>
              <a:t>modified</a:t>
            </a:r>
            <a:r>
              <a:rPr lang="de-DE" dirty="0"/>
              <a:t>, </a:t>
            </a:r>
            <a:r>
              <a:rPr lang="de-DE" dirty="0" err="1"/>
              <a:t>deleted</a:t>
            </a:r>
            <a:endParaRPr lang="de-DE" dirty="0"/>
          </a:p>
          <a:p>
            <a:pPr lvl="1"/>
            <a:r>
              <a:rPr lang="de-DE" dirty="0"/>
              <a:t>Commit </a:t>
            </a:r>
            <a:r>
              <a:rPr lang="de-DE" dirty="0" err="1"/>
              <a:t>message</a:t>
            </a:r>
            <a:endParaRPr lang="de-DE" dirty="0"/>
          </a:p>
          <a:p>
            <a:pPr lvl="1"/>
            <a:r>
              <a:rPr lang="de-DE" dirty="0"/>
              <a:t>Parent </a:t>
            </a:r>
            <a:r>
              <a:rPr lang="de-DE" dirty="0" err="1"/>
              <a:t>commit</a:t>
            </a:r>
            <a:r>
              <a:rPr lang="de-DE" dirty="0"/>
              <a:t> (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Author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8E09D2-C5BD-47D0-9EB3-CD4045B534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703E690-D0A3-4916-B6C0-14FFCF49B5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13</a:t>
            </a:fld>
            <a:endParaRPr lang="de-DE" alt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64916CF-644F-4CF6-8863-787F9A2D2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336" y="1635646"/>
            <a:ext cx="77152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558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9D00B6-F7D3-4549-9018-2E782F8FC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Record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06C239-9008-44CB-934A-3369CC7D0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Steps</a:t>
            </a:r>
            <a:r>
              <a:rPr lang="de-DE" dirty="0"/>
              <a:t>: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State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commit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stage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files</a:t>
            </a:r>
            <a:endParaRPr lang="de-DE" dirty="0">
              <a:sym typeface="Wingdings" panose="05000000000000000000" pitchFamily="2" charset="2"/>
            </a:endParaRPr>
          </a:p>
          <a:p>
            <a:pPr marL="865188" lvl="1" indent="-342900">
              <a:buFont typeface="+mj-lt"/>
              <a:buAutoNum type="arabicPeriod"/>
            </a:pPr>
            <a:r>
              <a:rPr lang="de-DE" dirty="0" err="1">
                <a:sym typeface="Wingdings" panose="05000000000000000000" pitchFamily="2" charset="2"/>
              </a:rPr>
              <a:t>Make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commit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with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message</a:t>
            </a:r>
            <a:r>
              <a:rPr lang="de-DE" dirty="0">
                <a:sym typeface="Wingdings" panose="05000000000000000000" pitchFamily="2" charset="2"/>
              </a:rPr>
              <a:t>  </a:t>
            </a:r>
            <a:r>
              <a:rPr lang="de-DE" dirty="0" err="1">
                <a:sym typeface="Wingdings" panose="05000000000000000000" pitchFamily="2" charset="2"/>
              </a:rPr>
              <a:t>commit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staged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files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8C8F713-2C11-4AE3-94F7-72F09B8E42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A45BFBB-B3BE-44E0-8F62-A01B577DB8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14</a:t>
            </a:fld>
            <a:endParaRPr lang="de-DE" alt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E1163A4-BEE2-4763-8DA0-3B72C30D7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477245"/>
            <a:ext cx="771525" cy="276225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217B554E-89BA-40A5-B132-B508E7314CA6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887141" y="3615358"/>
            <a:ext cx="969731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16DF7D65-9889-46E8-861D-0E2EA5DD8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539" y="2587670"/>
            <a:ext cx="4687512" cy="208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51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FC7B25-CE22-4767-9A78-BD864B033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Record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– Terminal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072EE8-128C-48E5-A7A5-44BFA0648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Stage a file:</a:t>
            </a:r>
          </a:p>
          <a:p>
            <a:pPr lvl="1">
              <a:buFont typeface="Inconsolata" panose="00000509000000000000" pitchFamily="49" charset="0"/>
              <a:buChar char="$"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git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add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filename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lvl="1"/>
            <a:endParaRPr lang="de-DE" dirty="0"/>
          </a:p>
          <a:p>
            <a:r>
              <a:rPr lang="de-DE" dirty="0"/>
              <a:t>Commit </a:t>
            </a:r>
            <a:r>
              <a:rPr lang="de-DE" dirty="0" err="1"/>
              <a:t>changes</a:t>
            </a:r>
            <a:r>
              <a:rPr lang="de-DE" dirty="0"/>
              <a:t>:</a:t>
            </a:r>
          </a:p>
          <a:p>
            <a:pPr lvl="1">
              <a:buFont typeface="Inconsolata" panose="00000509000000000000" pitchFamily="49" charset="0"/>
              <a:buChar char="$"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git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commit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–m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cs typeface="Courier New" panose="02070309020205020404" pitchFamily="49" charset="0"/>
              </a:rPr>
              <a:t>"my commit message"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F7D280-38F4-4404-93E6-F2592927A1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B47F31F-3B77-486B-8B83-5FB3388ADA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96675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E3D84-E070-4F52-A62E-B691131FE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Commit –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practice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DAF705-2A7A-4ABA-A6CB-E348B0C28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An optimal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commit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endParaRPr lang="de-DE" dirty="0"/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minimal</a:t>
            </a:r>
            <a:r>
              <a:rPr lang="de-DE" dirty="0"/>
              <a:t>: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include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.</a:t>
            </a:r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complete</a:t>
            </a:r>
            <a:r>
              <a:rPr lang="de-DE" dirty="0"/>
              <a:t>: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solved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commit</a:t>
            </a:r>
            <a:r>
              <a:rPr lang="de-DE" dirty="0"/>
              <a:t>. Add a </a:t>
            </a:r>
            <a:r>
              <a:rPr lang="de-DE" dirty="0" err="1"/>
              <a:t>unit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confirm</a:t>
            </a:r>
            <a:endParaRPr lang="de-DE" dirty="0"/>
          </a:p>
          <a:p>
            <a:pPr lvl="1"/>
            <a:endParaRPr lang="de-DE" dirty="0"/>
          </a:p>
          <a:p>
            <a:pPr marL="68400" indent="0">
              <a:buNone/>
            </a:pPr>
            <a:r>
              <a:rPr lang="de-DE" dirty="0"/>
              <a:t>An optimal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commit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message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endParaRPr lang="de-DE" dirty="0"/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concise</a:t>
            </a:r>
            <a:r>
              <a:rPr lang="de-DE" dirty="0"/>
              <a:t> and 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evocative</a:t>
            </a:r>
            <a:r>
              <a:rPr lang="de-DE" dirty="0"/>
              <a:t>: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clear</a:t>
            </a:r>
            <a:r>
              <a:rPr lang="de-DE" dirty="0"/>
              <a:t> at a </a:t>
            </a:r>
            <a:r>
              <a:rPr lang="de-DE" dirty="0" err="1"/>
              <a:t>glance</a:t>
            </a:r>
            <a:r>
              <a:rPr lang="de-DE" dirty="0"/>
              <a:t>,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commit</a:t>
            </a:r>
            <a:r>
              <a:rPr lang="de-DE" dirty="0"/>
              <a:t> was </a:t>
            </a:r>
            <a:r>
              <a:rPr lang="de-DE" dirty="0" err="1"/>
              <a:t>about</a:t>
            </a:r>
            <a:r>
              <a:rPr lang="de-DE" dirty="0"/>
              <a:t>, but also </a:t>
            </a:r>
            <a:r>
              <a:rPr lang="de-DE" dirty="0" err="1"/>
              <a:t>detailed</a:t>
            </a:r>
            <a:r>
              <a:rPr lang="de-DE" dirty="0"/>
              <a:t> </a:t>
            </a:r>
            <a:r>
              <a:rPr lang="de-DE" dirty="0" err="1"/>
              <a:t>enough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remember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did</a:t>
            </a:r>
            <a:endParaRPr lang="de-DE" dirty="0"/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explanatory</a:t>
            </a:r>
            <a:r>
              <a:rPr lang="de-DE" dirty="0"/>
              <a:t>: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provide</a:t>
            </a:r>
            <a:r>
              <a:rPr lang="de-DE" dirty="0"/>
              <a:t> </a:t>
            </a:r>
            <a:r>
              <a:rPr lang="de-DE" dirty="0" err="1"/>
              <a:t>reasons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26F4DBE-69B1-4454-BFA6-089CBB2786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ACF1516-FC05-4560-B14C-7038637210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550625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7796DC-2F61-4367-B047-53A3F94E7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Ignoring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: </a:t>
            </a:r>
            <a:r>
              <a:rPr lang="de-DE" dirty="0">
                <a:latin typeface="Consolas" panose="020B0609020204030204" pitchFamily="49" charset="0"/>
              </a:rPr>
              <a:t>.</a:t>
            </a:r>
            <a:r>
              <a:rPr lang="de-DE" dirty="0" err="1">
                <a:latin typeface="Consolas" panose="020B0609020204030204" pitchFamily="49" charset="0"/>
              </a:rPr>
              <a:t>gitignore</a:t>
            </a:r>
            <a:endParaRPr lang="de-DE" dirty="0">
              <a:latin typeface="Consolas" panose="020B06090202040302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43BAE2-05FB-4DDD-AF33-8CF4F6AD3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Files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never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in a </a:t>
            </a:r>
            <a:r>
              <a:rPr lang="de-DE" dirty="0" err="1"/>
              <a:t>commit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named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gitignore</a:t>
            </a:r>
            <a:r>
              <a:rPr lang="de-DE" dirty="0"/>
              <a:t>.</a:t>
            </a:r>
          </a:p>
          <a:p>
            <a:pPr lvl="1"/>
            <a:endParaRPr lang="de-DE" dirty="0"/>
          </a:p>
          <a:p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pane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right-click</a:t>
            </a:r>
            <a:r>
              <a:rPr lang="de-DE" dirty="0"/>
              <a:t> a </a:t>
            </a:r>
            <a:r>
              <a:rPr lang="de-DE" dirty="0" err="1"/>
              <a:t>file</a:t>
            </a:r>
            <a:r>
              <a:rPr lang="de-DE" dirty="0"/>
              <a:t> and </a:t>
            </a:r>
            <a:br>
              <a:rPr lang="de-DE" dirty="0"/>
            </a:b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click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Ignore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…</a:t>
            </a:r>
          </a:p>
          <a:p>
            <a:pPr lvl="1"/>
            <a:r>
              <a:rPr lang="de-DE" dirty="0"/>
              <a:t>This will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gitignore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lvl="1"/>
            <a:endParaRPr lang="de-DE" dirty="0"/>
          </a:p>
          <a:p>
            <a:r>
              <a:rPr lang="de-DE" dirty="0"/>
              <a:t>Use </a:t>
            </a:r>
            <a:r>
              <a:rPr lang="de-DE" dirty="0" err="1"/>
              <a:t>wildcards</a:t>
            </a:r>
            <a:r>
              <a:rPr lang="de-DE" dirty="0"/>
              <a:t> like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*.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png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let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all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extension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ignored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47A7579-BEAA-4C4C-85CE-6FDC71392E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A7A8AB4-9750-4BB4-AF1A-5F9907FE42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17</a:t>
            </a:fld>
            <a:endParaRPr lang="de-DE" alt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BB1E2C-EA4A-4882-90DC-4017F72F7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424" y="1977211"/>
            <a:ext cx="2884341" cy="260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DC9B56-35E0-4A9B-BAC4-91F7690DA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0A339A-42A1-48A5-85BB-686BD704D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46225"/>
            <a:ext cx="8424614" cy="3036888"/>
          </a:xfrm>
        </p:spPr>
        <p:txBody>
          <a:bodyPr/>
          <a:lstStyle/>
          <a:p>
            <a:pPr marL="68400" indent="0">
              <a:buNone/>
            </a:pP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Repeat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time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(</a:t>
            </a:r>
            <a:r>
              <a:rPr lang="de-DE" dirty="0" err="1"/>
              <a:t>major</a:t>
            </a:r>
            <a:r>
              <a:rPr lang="de-DE" dirty="0"/>
              <a:t>) </a:t>
            </a:r>
            <a:r>
              <a:rPr lang="de-DE" dirty="0" err="1"/>
              <a:t>changes</a:t>
            </a:r>
            <a:r>
              <a:rPr lang="de-DE" dirty="0"/>
              <a:t>: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Save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de-DE" dirty="0"/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(Check </a:t>
            </a:r>
            <a:r>
              <a:rPr lang="de-DE" dirty="0" err="1"/>
              <a:t>whether</a:t>
            </a:r>
            <a:r>
              <a:rPr lang="de-DE" dirty="0"/>
              <a:t> .</a:t>
            </a:r>
            <a:r>
              <a:rPr lang="de-DE" dirty="0" err="1"/>
              <a:t>gitignore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complete</a:t>
            </a:r>
            <a:r>
              <a:rPr lang="de-DE" dirty="0"/>
              <a:t>)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Open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commit</a:t>
            </a:r>
            <a:r>
              <a:rPr lang="de-DE" dirty="0"/>
              <a:t> </a:t>
            </a:r>
            <a:r>
              <a:rPr lang="de-DE" dirty="0" err="1"/>
              <a:t>window</a:t>
            </a:r>
            <a:r>
              <a:rPr lang="de-DE" dirty="0"/>
              <a:t> (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Ctrl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Cmd+Alt+M</a:t>
            </a:r>
            <a:r>
              <a:rPr lang="de-DE" dirty="0"/>
              <a:t>)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Select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staged</a:t>
            </a:r>
            <a:r>
              <a:rPr lang="de-DE" dirty="0"/>
              <a:t> (</a:t>
            </a:r>
            <a:r>
              <a:rPr lang="de-DE" dirty="0" err="1"/>
              <a:t>or</a:t>
            </a:r>
            <a:r>
              <a:rPr lang="de-DE" dirty="0"/>
              <a:t> press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Ctrl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Cmd+A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select</a:t>
            </a:r>
            <a:r>
              <a:rPr lang="de-DE" dirty="0"/>
              <a:t> all)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 err="1"/>
              <a:t>Clickthe</a:t>
            </a:r>
            <a:r>
              <a:rPr lang="de-DE" dirty="0"/>
              <a:t>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Stage</a:t>
            </a:r>
            <a:r>
              <a:rPr lang="de-DE" dirty="0"/>
              <a:t> </a:t>
            </a:r>
            <a:r>
              <a:rPr lang="de-DE" dirty="0" err="1"/>
              <a:t>button</a:t>
            </a:r>
            <a:endParaRPr lang="de-DE" dirty="0"/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Write a </a:t>
            </a:r>
            <a:r>
              <a:rPr lang="de-DE" dirty="0" err="1"/>
              <a:t>commit</a:t>
            </a:r>
            <a:r>
              <a:rPr lang="de-DE" dirty="0"/>
              <a:t> </a:t>
            </a:r>
            <a:r>
              <a:rPr lang="de-DE" dirty="0" err="1"/>
              <a:t>message</a:t>
            </a:r>
            <a:endParaRPr lang="de-DE" dirty="0"/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Click „Commit“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007C30D-673F-4735-8DA6-9DCFC30B1B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1F3F78A-61BE-4CBA-B0B4-4A3F95C35B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18</a:t>
            </a:fld>
            <a:endParaRPr lang="de-DE" altLang="de-DE"/>
          </a:p>
        </p:txBody>
      </p:sp>
      <p:pic>
        <p:nvPicPr>
          <p:cNvPr id="7" name="Grafik 6" descr="Kreise mit Pfeilen">
            <a:extLst>
              <a:ext uri="{FF2B5EF4-FFF2-40B4-BE49-F238E27FC236}">
                <a16:creationId xmlns:a16="http://schemas.microsoft.com/office/drawing/2014/main" id="{ECD1EF03-B39C-4DB3-8673-2B459B575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6250" y="177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99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A5D6A8-833E-46BC-A9CD-65A1A740C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 back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last </a:t>
            </a:r>
            <a:r>
              <a:rPr lang="de-DE" dirty="0" err="1"/>
              <a:t>commit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39E878-D03D-4F5B-8B8C-703638223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options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undoing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Undo</a:t>
            </a:r>
            <a:r>
              <a:rPr lang="de-DE" dirty="0"/>
              <a:t> all </a:t>
            </a:r>
            <a:r>
              <a:rPr lang="de-DE" dirty="0" err="1"/>
              <a:t>changes</a:t>
            </a:r>
            <a:r>
              <a:rPr lang="de-DE" dirty="0"/>
              <a:t> in a file: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pane</a:t>
            </a:r>
            <a:r>
              <a:rPr lang="de-DE" dirty="0"/>
              <a:t> </a:t>
            </a:r>
            <a:r>
              <a:rPr lang="de-DE" dirty="0" err="1"/>
              <a:t>right-click</a:t>
            </a:r>
            <a:r>
              <a:rPr lang="de-DE" dirty="0"/>
              <a:t> a </a:t>
            </a:r>
            <a:r>
              <a:rPr lang="de-DE" dirty="0" err="1"/>
              <a:t>file</a:t>
            </a:r>
            <a:r>
              <a:rPr lang="de-DE" dirty="0"/>
              <a:t> an </a:t>
            </a:r>
            <a:r>
              <a:rPr lang="de-DE" dirty="0" err="1"/>
              <a:t>select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Revert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…</a:t>
            </a:r>
            <a:endParaRPr lang="de-DE" dirty="0"/>
          </a:p>
          <a:p>
            <a:pPr lvl="1"/>
            <a:r>
              <a:rPr lang="de-DE" dirty="0" err="1"/>
              <a:t>Undo</a:t>
            </a:r>
            <a:r>
              <a:rPr lang="de-DE" dirty="0"/>
              <a:t> </a:t>
            </a:r>
            <a:r>
              <a:rPr lang="de-DE" dirty="0" err="1"/>
              <a:t>selected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code: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Diff</a:t>
            </a:r>
            <a:r>
              <a:rPr lang="de-DE" dirty="0"/>
              <a:t>-</a:t>
            </a:r>
            <a:r>
              <a:rPr lang="de-DE" dirty="0" err="1"/>
              <a:t>Window</a:t>
            </a:r>
            <a:r>
              <a:rPr lang="de-DE" dirty="0"/>
              <a:t> </a:t>
            </a:r>
            <a:r>
              <a:rPr lang="de-DE" dirty="0" err="1"/>
              <a:t>mark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(s) in </a:t>
            </a:r>
            <a:r>
              <a:rPr lang="de-DE" dirty="0" err="1"/>
              <a:t>the</a:t>
            </a:r>
            <a:r>
              <a:rPr lang="de-DE" dirty="0"/>
              <a:t> code and </a:t>
            </a:r>
            <a:r>
              <a:rPr lang="de-DE" dirty="0" err="1"/>
              <a:t>select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Discard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line</a:t>
            </a:r>
            <a:r>
              <a:rPr lang="de-DE" dirty="0"/>
              <a:t> /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Discard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chunk</a:t>
            </a:r>
            <a:endParaRPr lang="de-DE" dirty="0">
              <a:solidFill>
                <a:schemeClr val="accent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1FB4665-B371-466F-9253-A626C89B8F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CA1CAD-735C-4830-B29A-4DA2F1411C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424611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8DA2089-AD09-47F4-9B86-7BC941F68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Learning </a:t>
            </a:r>
            <a:r>
              <a:rPr lang="de-DE" dirty="0" err="1"/>
              <a:t>objective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5F71580-C350-4A1A-B60F-8FD1DA73E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advantages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and GitHub?</a:t>
            </a:r>
          </a:p>
          <a:p>
            <a:endParaRPr lang="de-DE" dirty="0"/>
          </a:p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GitHub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collaboration</a:t>
            </a:r>
            <a:r>
              <a:rPr lang="de-DE" dirty="0"/>
              <a:t>?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45141-AC95-4440-83D1-BC5C19EC38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F2F19B-67AE-4A82-864F-F892AD030E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41559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7880E1-E4DB-4516-A775-5DE2DB85B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Short </a:t>
            </a:r>
            <a:r>
              <a:rPr lang="de-DE" dirty="0" err="1"/>
              <a:t>exercise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1C8E88-FD11-47B9-B412-46BF4442D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46225"/>
            <a:ext cx="8362950" cy="3036888"/>
          </a:xfrm>
        </p:spPr>
        <p:txBody>
          <a:bodyPr/>
          <a:lstStyle/>
          <a:p>
            <a:pPr marL="525600" indent="-457200">
              <a:buFont typeface="+mj-lt"/>
              <a:buAutoNum type="arabicPeriod"/>
            </a:pP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.</a:t>
            </a:r>
            <a:r>
              <a:rPr lang="de-DE" dirty="0" err="1"/>
              <a:t>gitignore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properly</a:t>
            </a:r>
            <a:endParaRPr lang="de-DE" dirty="0"/>
          </a:p>
          <a:p>
            <a:pPr marL="525600" indent="-457200">
              <a:buFont typeface="+mj-lt"/>
              <a:buAutoNum type="arabicPeriod"/>
            </a:pPr>
            <a:endParaRPr lang="de-DE" dirty="0"/>
          </a:p>
          <a:p>
            <a:pPr marL="525600" indent="-457200">
              <a:buFont typeface="+mj-lt"/>
              <a:buAutoNum type="arabicPeriod"/>
            </a:pP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minor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and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commit</a:t>
            </a:r>
            <a:r>
              <a:rPr lang="de-DE" dirty="0"/>
              <a:t>(s)</a:t>
            </a:r>
          </a:p>
          <a:p>
            <a:pPr marL="525600" indent="-457200">
              <a:buFont typeface="+mj-lt"/>
              <a:buAutoNum type="arabicPeriod"/>
            </a:pPr>
            <a:endParaRPr lang="de-DE" dirty="0"/>
          </a:p>
          <a:p>
            <a:pPr marL="525600" indent="-457200">
              <a:buFont typeface="+mj-lt"/>
              <a:buAutoNum type="arabicPeriod"/>
            </a:pPr>
            <a:r>
              <a:rPr lang="de-DE" dirty="0"/>
              <a:t>Play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</a:t>
            </a:r>
            <a:r>
              <a:rPr lang="de-DE" dirty="0"/>
              <a:t>-check </a:t>
            </a:r>
            <a:r>
              <a:rPr lang="de-DE" dirty="0" err="1"/>
              <a:t>function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possibility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back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last </a:t>
            </a:r>
            <a:r>
              <a:rPr lang="de-DE" dirty="0" err="1"/>
              <a:t>commit</a:t>
            </a:r>
            <a:endParaRPr lang="de-DE" dirty="0"/>
          </a:p>
          <a:p>
            <a:pPr marL="525600" indent="-457200">
              <a:buFont typeface="+mj-lt"/>
              <a:buAutoNum type="arabicPeriod"/>
            </a:pPr>
            <a:endParaRPr lang="de-DE" dirty="0"/>
          </a:p>
          <a:p>
            <a:pPr marL="525600" indent="-457200">
              <a:buFont typeface="+mj-lt"/>
              <a:buAutoNum type="arabicPeriod"/>
            </a:pPr>
            <a:r>
              <a:rPr lang="de-DE" dirty="0"/>
              <a:t>Use </a:t>
            </a:r>
            <a:r>
              <a:rPr lang="de-DE" dirty="0" err="1"/>
              <a:t>the</a:t>
            </a:r>
            <a:r>
              <a:rPr lang="de-DE" dirty="0"/>
              <a:t> Terminal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commits</a:t>
            </a:r>
            <a:endParaRPr lang="de-DE" dirty="0"/>
          </a:p>
          <a:p>
            <a:pPr marL="525600" indent="-457200">
              <a:buFont typeface="+mj-lt"/>
              <a:buAutoNum type="arabicPeriod"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25AC9F5-77FC-47A0-AC29-12DFCF13BE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22B637-48D8-403B-B2D1-9AFF863857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20</a:t>
            </a:fld>
            <a:endParaRPr lang="de-DE" alt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F80B273-2A6F-4490-9EA1-76028BDC2703}"/>
              </a:ext>
            </a:extLst>
          </p:cNvPr>
          <p:cNvGrpSpPr/>
          <p:nvPr/>
        </p:nvGrpSpPr>
        <p:grpSpPr>
          <a:xfrm>
            <a:off x="8212014" y="274402"/>
            <a:ext cx="682872" cy="721196"/>
            <a:chOff x="8336141" y="321233"/>
            <a:chExt cx="682872" cy="721196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D2E84ACD-3BE8-47C6-A221-B8B65F449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3033" y="321233"/>
              <a:ext cx="627534" cy="627534"/>
            </a:xfrm>
            <a:prstGeom prst="rect">
              <a:avLst/>
            </a:prstGeom>
          </p:spPr>
        </p:pic>
        <p:pic>
          <p:nvPicPr>
            <p:cNvPr id="8" name="Grafik 7" descr="Erhobene Hand">
              <a:extLst>
                <a:ext uri="{FF2B5EF4-FFF2-40B4-BE49-F238E27FC236}">
                  <a16:creationId xmlns:a16="http://schemas.microsoft.com/office/drawing/2014/main" id="{F5514C1D-7BDE-4C5B-B35A-47C297D25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8620506" y="643922"/>
              <a:ext cx="398507" cy="398507"/>
            </a:xfrm>
            <a:prstGeom prst="rect">
              <a:avLst/>
            </a:prstGeom>
          </p:spPr>
        </p:pic>
        <p:pic>
          <p:nvPicPr>
            <p:cNvPr id="9" name="Grafik 8" descr="Erhobene Hand">
              <a:extLst>
                <a:ext uri="{FF2B5EF4-FFF2-40B4-BE49-F238E27FC236}">
                  <a16:creationId xmlns:a16="http://schemas.microsoft.com/office/drawing/2014/main" id="{BFA9DBA6-AB0D-4F51-B8EF-BE4E1E4C4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36141" y="643922"/>
              <a:ext cx="398507" cy="398507"/>
            </a:xfrm>
            <a:prstGeom prst="rect">
              <a:avLst/>
            </a:prstGeom>
          </p:spPr>
        </p:pic>
      </p:grpSp>
      <p:sp>
        <p:nvSpPr>
          <p:cNvPr id="10" name="Rechteck 9">
            <a:extLst>
              <a:ext uri="{FF2B5EF4-FFF2-40B4-BE49-F238E27FC236}">
                <a16:creationId xmlns:a16="http://schemas.microsoft.com/office/drawing/2014/main" id="{93A065F8-1A20-4FA2-BF67-4E7CE5A29621}"/>
              </a:ext>
            </a:extLst>
          </p:cNvPr>
          <p:cNvSpPr/>
          <p:nvPr/>
        </p:nvSpPr>
        <p:spPr>
          <a:xfrm>
            <a:off x="8310645" y="37920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>
                <a:solidFill>
                  <a:schemeClr val="accent1">
                    <a:lumMod val="90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32450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9C5FC6-2308-49CB-AB1D-DF8E577B5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Connect </a:t>
            </a:r>
            <a:r>
              <a:rPr lang="de-DE" dirty="0" err="1"/>
              <a:t>your</a:t>
            </a:r>
            <a:r>
              <a:rPr lang="de-DE" dirty="0"/>
              <a:t> Project </a:t>
            </a:r>
            <a:r>
              <a:rPr lang="de-DE" dirty="0" err="1"/>
              <a:t>with</a:t>
            </a:r>
            <a:r>
              <a:rPr lang="de-DE" dirty="0"/>
              <a:t> GitHub (</a:t>
            </a:r>
            <a:r>
              <a:rPr lang="de-DE" i="1" dirty="0" err="1"/>
              <a:t>only</a:t>
            </a:r>
            <a:r>
              <a:rPr lang="de-DE" i="1" dirty="0"/>
              <a:t> </a:t>
            </a:r>
            <a:r>
              <a:rPr lang="de-DE" i="1" dirty="0" err="1"/>
              <a:t>once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05AC26-15AF-4ADC-A795-DA9B7D863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46225"/>
            <a:ext cx="8568630" cy="3036888"/>
          </a:xfrm>
        </p:spPr>
        <p:txBody>
          <a:bodyPr/>
          <a:lstStyle/>
          <a:p>
            <a:pPr marL="68400" indent="0">
              <a:buNone/>
            </a:pPr>
            <a:r>
              <a:rPr lang="de-DE" dirty="0"/>
              <a:t>Connect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GitHub </a:t>
            </a:r>
            <a:r>
              <a:rPr lang="de-DE" dirty="0" err="1"/>
              <a:t>repository</a:t>
            </a:r>
            <a:r>
              <a:rPr lang="de-DE" dirty="0"/>
              <a:t>: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Create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repository</a:t>
            </a:r>
            <a:r>
              <a:rPr lang="de-DE" dirty="0"/>
              <a:t> in </a:t>
            </a:r>
            <a:r>
              <a:rPr lang="de-DE" dirty="0">
                <a:hlinkClick r:id="rId2"/>
              </a:rPr>
              <a:t>https://github.com/new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R-</a:t>
            </a:r>
            <a:r>
              <a:rPr lang="de-DE" dirty="0" err="1"/>
              <a:t>package</a:t>
            </a:r>
            <a:r>
              <a:rPr lang="de-DE" dirty="0"/>
              <a:t> and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title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description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repository</a:t>
            </a:r>
            <a:r>
              <a:rPr lang="de-DE" dirty="0"/>
              <a:t>. </a:t>
            </a:r>
            <a:r>
              <a:rPr lang="de-DE" dirty="0" err="1"/>
              <a:t>Hint</a:t>
            </a:r>
            <a:r>
              <a:rPr lang="de-DE" dirty="0"/>
              <a:t>: </a:t>
            </a:r>
            <a:r>
              <a:rPr lang="de-DE" dirty="0" err="1"/>
              <a:t>you</a:t>
            </a:r>
            <a:r>
              <a:rPr lang="de-DE" dirty="0"/>
              <a:t> will </a:t>
            </a:r>
            <a:r>
              <a:rPr lang="de-DE" dirty="0" err="1"/>
              <a:t>see</a:t>
            </a:r>
            <a:r>
              <a:rPr lang="de-DE" dirty="0"/>
              <a:t> a https and </a:t>
            </a:r>
            <a:r>
              <a:rPr lang="de-DE" dirty="0" err="1"/>
              <a:t>ssh</a:t>
            </a:r>
            <a:r>
              <a:rPr lang="de-DE" dirty="0"/>
              <a:t> link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copy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ssh</a:t>
            </a:r>
            <a:r>
              <a:rPr lang="de-DE" dirty="0">
                <a:sym typeface="Wingdings" panose="05000000000000000000" pitchFamily="2" charset="2"/>
              </a:rPr>
              <a:t> link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next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step</a:t>
            </a:r>
            <a:endParaRPr lang="de-DE" dirty="0"/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Open </a:t>
            </a:r>
            <a:r>
              <a:rPr lang="de-DE" dirty="0" err="1"/>
              <a:t>the</a:t>
            </a:r>
            <a:r>
              <a:rPr lang="de-DE" dirty="0"/>
              <a:t> RStudio Terminal and type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but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ssh</a:t>
            </a:r>
            <a:r>
              <a:rPr lang="de-DE" dirty="0"/>
              <a:t> link:</a:t>
            </a:r>
          </a:p>
          <a:p>
            <a:pPr lvl="2">
              <a:buFont typeface="Inconsolata" panose="00000509000000000000" pitchFamily="49" charset="0"/>
              <a:buChar char="$"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git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remote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add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origin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git@github.com:&lt;GitHub_user.name&gt;/&lt;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pkgname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&gt;.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lvl="2">
              <a:buFont typeface="Inconsolata" panose="00000509000000000000" pitchFamily="49" charset="0"/>
              <a:buChar char="$"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git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push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–u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origin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master</a:t>
            </a:r>
            <a:endParaRPr lang="de-DE" dirty="0">
              <a:solidFill>
                <a:schemeClr val="accent1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lvl="2"/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forgot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copy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link, just </a:t>
            </a:r>
            <a:r>
              <a:rPr lang="de-DE" dirty="0" err="1"/>
              <a:t>fill</a:t>
            </a:r>
            <a:r>
              <a:rPr lang="de-DE" dirty="0"/>
              <a:t> in </a:t>
            </a:r>
            <a:r>
              <a:rPr lang="de-DE" dirty="0" err="1"/>
              <a:t>your</a:t>
            </a:r>
            <a:r>
              <a:rPr lang="de-DE" dirty="0"/>
              <a:t> GitHub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and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replacing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content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&lt;&gt;</a:t>
            </a:r>
            <a:r>
              <a:rPr lang="de-DE" dirty="0"/>
              <a:t> and </a:t>
            </a:r>
            <a:r>
              <a:rPr lang="de-DE" dirty="0" err="1"/>
              <a:t>removing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symbols</a:t>
            </a:r>
            <a:r>
              <a:rPr lang="de-DE" dirty="0"/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&lt;</a:t>
            </a:r>
            <a:r>
              <a:rPr lang="de-DE" dirty="0"/>
              <a:t> and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&gt;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67F1D6F-A6E2-4D92-94EB-4560433794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3A26C6-1FF8-45DC-A7FF-C95A57330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21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7199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115A46-D755-4588-868B-027FCBC5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Updating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GitHub </a:t>
            </a:r>
            <a:r>
              <a:rPr lang="de-DE" dirty="0" err="1"/>
              <a:t>Repo</a:t>
            </a:r>
            <a:r>
              <a:rPr lang="de-DE" dirty="0"/>
              <a:t> (</a:t>
            </a:r>
            <a:r>
              <a:rPr lang="de-DE" i="1" dirty="0"/>
              <a:t>after </a:t>
            </a:r>
            <a:r>
              <a:rPr lang="de-DE" i="1" dirty="0" err="1"/>
              <a:t>each</a:t>
            </a:r>
            <a:r>
              <a:rPr lang="de-DE" i="1" dirty="0"/>
              <a:t> </a:t>
            </a:r>
            <a:r>
              <a:rPr lang="de-DE" i="1" dirty="0" err="1"/>
              <a:t>change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917D1E-E77F-4BF6-A13E-B5060E966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Updating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GitHub Repository: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Modify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files</a:t>
            </a:r>
            <a:endParaRPr lang="de-DE" dirty="0"/>
          </a:p>
          <a:p>
            <a:pPr marL="1273175" lvl="2" indent="-342900"/>
            <a:r>
              <a:rPr lang="de-DE" dirty="0" err="1"/>
              <a:t>Example</a:t>
            </a:r>
            <a:r>
              <a:rPr lang="de-DE" dirty="0"/>
              <a:t>: Add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fields</a:t>
            </a:r>
            <a:r>
              <a:rPr lang="de-DE" dirty="0"/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URL</a:t>
            </a:r>
            <a:r>
              <a:rPr lang="de-DE" dirty="0"/>
              <a:t> and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BugReports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>
                <a:solidFill>
                  <a:srgbClr val="C00000"/>
                </a:solidFill>
                <a:latin typeface="Consolas" panose="020B0609020204030204" pitchFamily="49" charset="0"/>
              </a:rPr>
              <a:t>DESCRIPTION</a:t>
            </a:r>
          </a:p>
          <a:p>
            <a:pPr marL="1681163" lvl="3" indent="-342900">
              <a:buFont typeface="Inconsolata" panose="00000509000000000000" pitchFamily="49" charset="0"/>
              <a:buChar char="&gt;"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URL: https://github.com/&lt;GitHub_user.name&gt;/&lt;pkgname&gt;</a:t>
            </a:r>
          </a:p>
          <a:p>
            <a:pPr marL="1681163" lvl="3" indent="-342900">
              <a:buFont typeface="Inconsolata" panose="00000509000000000000" pitchFamily="49" charset="0"/>
              <a:buChar char="&gt;"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BugReports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 https://github.com//&lt;GitHub_user.name&gt;/&lt;pkgname&gt;/issues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Save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and </a:t>
            </a:r>
            <a:r>
              <a:rPr lang="de-DE" dirty="0" err="1"/>
              <a:t>commit</a:t>
            </a:r>
            <a:endParaRPr lang="de-DE" dirty="0"/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Push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Push </a:t>
            </a:r>
            <a:r>
              <a:rPr lang="de-DE" dirty="0" err="1"/>
              <a:t>button</a:t>
            </a:r>
            <a:endParaRPr lang="de-DE" dirty="0"/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Go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GitHub Repository and check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de-DE" dirty="0"/>
          </a:p>
          <a:p>
            <a:pPr marL="865188" lvl="1" indent="-342900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Note</a:t>
            </a:r>
            <a:r>
              <a:rPr lang="de-DE" dirty="0"/>
              <a:t>: </a:t>
            </a:r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R CMD check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pushing</a:t>
            </a:r>
            <a:r>
              <a:rPr lang="de-DE" dirty="0"/>
              <a:t> and </a:t>
            </a:r>
            <a:r>
              <a:rPr lang="de-DE" dirty="0" err="1"/>
              <a:t>you</a:t>
            </a:r>
            <a:r>
              <a:rPr lang="de-DE" dirty="0"/>
              <a:t> push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commit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C2BEDE7-8A73-413C-932D-2EFE103F39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36F24B0-13AF-453D-8B6E-1588460AFF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22</a:t>
            </a:fld>
            <a:endParaRPr lang="de-DE" alt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60875BF-7C34-4653-A428-0AF954DD9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923" y="3435846"/>
            <a:ext cx="721618" cy="25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59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7880E1-E4DB-4516-A775-5DE2DB85B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Short </a:t>
            </a:r>
            <a:r>
              <a:rPr lang="de-DE" dirty="0" err="1"/>
              <a:t>exercise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1C8E88-FD11-47B9-B412-46BF4442D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46225"/>
            <a:ext cx="8362950" cy="3036888"/>
          </a:xfrm>
        </p:spPr>
        <p:txBody>
          <a:bodyPr/>
          <a:lstStyle/>
          <a:p>
            <a:pPr marL="525600" indent="-457200">
              <a:buFont typeface="+mj-lt"/>
              <a:buAutoNum type="arabicPeriod"/>
            </a:pPr>
            <a:r>
              <a:rPr lang="de-DE" dirty="0" err="1"/>
              <a:t>Make</a:t>
            </a:r>
            <a:r>
              <a:rPr lang="de-DE" dirty="0"/>
              <a:t> a GitHub </a:t>
            </a:r>
            <a:r>
              <a:rPr lang="de-DE" dirty="0" err="1"/>
              <a:t>repository</a:t>
            </a:r>
            <a:r>
              <a:rPr lang="de-DE" dirty="0"/>
              <a:t> and </a:t>
            </a:r>
            <a:r>
              <a:rPr lang="de-DE" dirty="0" err="1"/>
              <a:t>sync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repository</a:t>
            </a:r>
            <a:endParaRPr lang="de-DE" dirty="0"/>
          </a:p>
          <a:p>
            <a:pPr marL="525600" indent="-457200">
              <a:buFont typeface="+mj-lt"/>
              <a:buAutoNum type="arabicPeriod"/>
            </a:pPr>
            <a:endParaRPr lang="de-DE" dirty="0"/>
          </a:p>
          <a:p>
            <a:pPr marL="525600" indent="-457200">
              <a:buFont typeface="+mj-lt"/>
              <a:buAutoNum type="arabicPeriod"/>
            </a:pPr>
            <a:r>
              <a:rPr lang="de-DE" dirty="0" err="1"/>
              <a:t>Make</a:t>
            </a:r>
            <a:r>
              <a:rPr lang="de-DE" dirty="0"/>
              <a:t> a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somewhere</a:t>
            </a:r>
            <a:r>
              <a:rPr lang="de-DE" dirty="0"/>
              <a:t>, </a:t>
            </a:r>
            <a:r>
              <a:rPr lang="de-DE" dirty="0" err="1"/>
              <a:t>commit</a:t>
            </a:r>
            <a:r>
              <a:rPr lang="de-DE" dirty="0"/>
              <a:t> and push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 and check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on GitHub</a:t>
            </a:r>
          </a:p>
          <a:p>
            <a:pPr marL="525600" indent="-457200">
              <a:buFont typeface="+mj-lt"/>
              <a:buAutoNum type="arabicPeriod"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25AC9F5-77FC-47A0-AC29-12DFCF13BE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22B637-48D8-403B-B2D1-9AFF863857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23</a:t>
            </a:fld>
            <a:endParaRPr lang="de-DE" alt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F80B273-2A6F-4490-9EA1-76028BDC2703}"/>
              </a:ext>
            </a:extLst>
          </p:cNvPr>
          <p:cNvGrpSpPr/>
          <p:nvPr/>
        </p:nvGrpSpPr>
        <p:grpSpPr>
          <a:xfrm>
            <a:off x="8212014" y="274402"/>
            <a:ext cx="682872" cy="721196"/>
            <a:chOff x="8336141" y="321233"/>
            <a:chExt cx="682872" cy="721196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D2E84ACD-3BE8-47C6-A221-B8B65F449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3033" y="321233"/>
              <a:ext cx="627534" cy="627534"/>
            </a:xfrm>
            <a:prstGeom prst="rect">
              <a:avLst/>
            </a:prstGeom>
          </p:spPr>
        </p:pic>
        <p:pic>
          <p:nvPicPr>
            <p:cNvPr id="8" name="Grafik 7" descr="Erhobene Hand">
              <a:extLst>
                <a:ext uri="{FF2B5EF4-FFF2-40B4-BE49-F238E27FC236}">
                  <a16:creationId xmlns:a16="http://schemas.microsoft.com/office/drawing/2014/main" id="{F5514C1D-7BDE-4C5B-B35A-47C297D25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8620506" y="643922"/>
              <a:ext cx="398507" cy="398507"/>
            </a:xfrm>
            <a:prstGeom prst="rect">
              <a:avLst/>
            </a:prstGeom>
          </p:spPr>
        </p:pic>
        <p:pic>
          <p:nvPicPr>
            <p:cNvPr id="9" name="Grafik 8" descr="Erhobene Hand">
              <a:extLst>
                <a:ext uri="{FF2B5EF4-FFF2-40B4-BE49-F238E27FC236}">
                  <a16:creationId xmlns:a16="http://schemas.microsoft.com/office/drawing/2014/main" id="{BFA9DBA6-AB0D-4F51-B8EF-BE4E1E4C4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36141" y="643922"/>
              <a:ext cx="398507" cy="398507"/>
            </a:xfrm>
            <a:prstGeom prst="rect">
              <a:avLst/>
            </a:prstGeom>
          </p:spPr>
        </p:pic>
      </p:grpSp>
      <p:sp>
        <p:nvSpPr>
          <p:cNvPr id="10" name="Rechteck 9">
            <a:extLst>
              <a:ext uri="{FF2B5EF4-FFF2-40B4-BE49-F238E27FC236}">
                <a16:creationId xmlns:a16="http://schemas.microsoft.com/office/drawing/2014/main" id="{93A065F8-1A20-4FA2-BF67-4E7CE5A29621}"/>
              </a:ext>
            </a:extLst>
          </p:cNvPr>
          <p:cNvSpPr/>
          <p:nvPr/>
        </p:nvSpPr>
        <p:spPr>
          <a:xfrm>
            <a:off x="8310645" y="37920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>
                <a:solidFill>
                  <a:schemeClr val="accent1">
                    <a:lumMod val="90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894455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7C2FB0-9B93-4A65-A753-CE2CE5C8F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Push and Pull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BED46F-25B2-42D5-AE59-65839450E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Push: By </a:t>
            </a:r>
            <a:r>
              <a:rPr lang="de-DE" dirty="0" err="1"/>
              <a:t>pushing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update </a:t>
            </a:r>
            <a:r>
              <a:rPr lang="de-DE" dirty="0" err="1"/>
              <a:t>your</a:t>
            </a:r>
            <a:r>
              <a:rPr lang="de-DE" dirty="0"/>
              <a:t> GitHub </a:t>
            </a:r>
            <a:r>
              <a:rPr lang="de-DE" dirty="0" err="1"/>
              <a:t>repository</a:t>
            </a:r>
            <a:r>
              <a:rPr lang="de-DE" dirty="0"/>
              <a:t>. </a:t>
            </a:r>
          </a:p>
          <a:p>
            <a:pPr lvl="1"/>
            <a:r>
              <a:rPr lang="de-DE" dirty="0"/>
              <a:t>This </a:t>
            </a:r>
            <a:r>
              <a:rPr lang="de-DE" dirty="0" err="1"/>
              <a:t>serves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back-up</a:t>
            </a:r>
            <a:r>
              <a:rPr lang="de-DE" dirty="0"/>
              <a:t> and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share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others</a:t>
            </a:r>
            <a:r>
              <a:rPr lang="de-DE" dirty="0"/>
              <a:t>.</a:t>
            </a:r>
          </a:p>
          <a:p>
            <a:endParaRPr lang="de-DE" dirty="0"/>
          </a:p>
          <a:p>
            <a:pPr marL="68400" indent="0">
              <a:buNone/>
            </a:pPr>
            <a:r>
              <a:rPr lang="de-DE" dirty="0"/>
              <a:t>Pull: By </a:t>
            </a:r>
            <a:r>
              <a:rPr lang="de-DE" dirty="0" err="1"/>
              <a:t>pulling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update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repository</a:t>
            </a:r>
            <a:r>
              <a:rPr lang="de-DE" dirty="0"/>
              <a:t>. </a:t>
            </a:r>
          </a:p>
          <a:p>
            <a:pPr lvl="1"/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work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with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others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A57480C-A654-4785-B182-FF6930E2E7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D19C45-B4BF-42B6-B91F-17F1C28E3A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24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99858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4339FB-5630-46B2-A939-AE8EE0A25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792A1C-11D2-42FD-B6AB-561203A9F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A pull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things</a:t>
            </a:r>
            <a:r>
              <a:rPr lang="de-DE" dirty="0"/>
              <a:t>:</a:t>
            </a:r>
          </a:p>
          <a:p>
            <a:pPr lvl="1"/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Downloades</a:t>
            </a:r>
            <a:r>
              <a:rPr lang="de-DE" dirty="0"/>
              <a:t> (</a:t>
            </a:r>
            <a:r>
              <a:rPr lang="de-DE" dirty="0" err="1"/>
              <a:t>fetches</a:t>
            </a:r>
            <a:r>
              <a:rPr lang="de-DE" dirty="0"/>
              <a:t>)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GitHub</a:t>
            </a:r>
          </a:p>
          <a:p>
            <a:pPr lvl="1"/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Merges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GitHub</a:t>
            </a:r>
          </a:p>
          <a:p>
            <a:pPr lvl="2"/>
            <a:r>
              <a:rPr lang="de-DE" dirty="0"/>
              <a:t>This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wrong</a:t>
            </a:r>
            <a:r>
              <a:rPr lang="de-DE" dirty="0"/>
              <a:t> (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)</a:t>
            </a:r>
          </a:p>
          <a:p>
            <a:pPr lvl="1"/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Commits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6EC8CAF-DFC1-4C4F-9DF1-ECC7D2DC62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EE6A50-8BF9-4DD6-9BA3-6F4E012E8B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25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852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A1CD89-9756-40E6-A4A7-CA573DE47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Merging</a:t>
            </a:r>
            <a:r>
              <a:rPr lang="de-DE" dirty="0"/>
              <a:t> </a:t>
            </a:r>
            <a:r>
              <a:rPr lang="de-DE" dirty="0" err="1"/>
              <a:t>problems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B1A9FF-371B-49F7-88CB-271218368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ones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come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GitHub </a:t>
            </a:r>
            <a:r>
              <a:rPr lang="de-DE" dirty="0" err="1"/>
              <a:t>collide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will </a:t>
            </a:r>
            <a:r>
              <a:rPr lang="de-DE" dirty="0" err="1"/>
              <a:t>either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:</a:t>
            </a:r>
          </a:p>
          <a:p>
            <a:pPr lvl="1"/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Merging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error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 Pull </a:t>
            </a:r>
            <a:r>
              <a:rPr lang="de-DE" dirty="0" err="1">
                <a:sym typeface="Wingdings" panose="05000000000000000000" pitchFamily="2" charset="2"/>
              </a:rPr>
              <a:t>request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fails</a:t>
            </a:r>
            <a:r>
              <a:rPr lang="de-DE" dirty="0">
                <a:sym typeface="Wingdings" panose="05000000000000000000" pitchFamily="2" charset="2"/>
              </a:rPr>
              <a:t>  </a:t>
            </a:r>
            <a:r>
              <a:rPr lang="de-DE" dirty="0" err="1">
                <a:sym typeface="Wingdings" panose="05000000000000000000" pitchFamily="2" charset="2"/>
              </a:rPr>
              <a:t>read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error</a:t>
            </a:r>
            <a:r>
              <a:rPr lang="de-DE" dirty="0">
                <a:sym typeface="Wingdings" panose="05000000000000000000" pitchFamily="2" charset="2"/>
              </a:rPr>
              <a:t> and </a:t>
            </a:r>
            <a:r>
              <a:rPr lang="de-DE" dirty="0" err="1">
                <a:sym typeface="Wingdings" panose="05000000000000000000" pitchFamily="2" charset="2"/>
              </a:rPr>
              <a:t>debug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 err="1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Merging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conflict</a:t>
            </a:r>
            <a:r>
              <a:rPr lang="de-DE" dirty="0">
                <a:sym typeface="Wingdings" panose="05000000000000000000" pitchFamily="2" charset="2"/>
              </a:rPr>
              <a:t>: </a:t>
            </a:r>
            <a:r>
              <a:rPr lang="de-DE" dirty="0" err="1">
                <a:sym typeface="Wingdings" panose="05000000000000000000" pitchFamily="2" charset="2"/>
              </a:rPr>
              <a:t>Unresolved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merging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status</a:t>
            </a:r>
            <a:r>
              <a:rPr lang="de-DE" dirty="0">
                <a:sym typeface="Wingdings" panose="05000000000000000000" pitchFamily="2" charset="2"/>
              </a:rPr>
              <a:t>  </a:t>
            </a:r>
            <a:r>
              <a:rPr lang="de-DE" dirty="0" err="1">
                <a:sym typeface="Wingdings" panose="05000000000000000000" pitchFamily="2" charset="2"/>
              </a:rPr>
              <a:t>Git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pane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shows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local</a:t>
            </a:r>
            <a:r>
              <a:rPr lang="de-DE" dirty="0">
                <a:sym typeface="Wingdings" panose="05000000000000000000" pitchFamily="2" charset="2"/>
              </a:rPr>
              <a:t> and remote </a:t>
            </a:r>
            <a:r>
              <a:rPr lang="de-DE" dirty="0" err="1">
                <a:sym typeface="Wingdings" panose="05000000000000000000" pitchFamily="2" charset="2"/>
              </a:rPr>
              <a:t>commits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have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changes</a:t>
            </a:r>
            <a:r>
              <a:rPr lang="de-DE" dirty="0">
                <a:sym typeface="Wingdings" panose="05000000000000000000" pitchFamily="2" charset="2"/>
              </a:rPr>
              <a:t> on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same </a:t>
            </a:r>
            <a:r>
              <a:rPr lang="de-DE" dirty="0" err="1">
                <a:sym typeface="Wingdings" panose="05000000000000000000" pitchFamily="2" charset="2"/>
              </a:rPr>
              <a:t>line</a:t>
            </a:r>
            <a:r>
              <a:rPr lang="de-DE" dirty="0">
                <a:sym typeface="Wingdings" panose="05000000000000000000" pitchFamily="2" charset="2"/>
              </a:rPr>
              <a:t>(s) </a:t>
            </a:r>
          </a:p>
          <a:p>
            <a:pPr lvl="1"/>
            <a:endParaRPr lang="de-DE" dirty="0">
              <a:sym typeface="Wingdings" panose="05000000000000000000" pitchFamily="2" charset="2"/>
            </a:endParaRPr>
          </a:p>
          <a:p>
            <a:pPr marL="68400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BD8EE02-E781-4283-8B27-FDD0246515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406A15B-FDE2-43D0-B1E9-D589DD3E86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26</a:t>
            </a:fld>
            <a:endParaRPr lang="de-DE" alt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5C40636-72AC-4F75-BDB5-02AD7E5E0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352" y="2552942"/>
            <a:ext cx="666750" cy="39052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B1C94EC-5960-4ABA-AC86-5CEFA3A10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727" y="3249613"/>
            <a:ext cx="4572000" cy="13335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BCD3D8F-FA5E-4681-BC4F-542E7B91E835}"/>
              </a:ext>
            </a:extLst>
          </p:cNvPr>
          <p:cNvSpPr txBox="1"/>
          <p:nvPr/>
        </p:nvSpPr>
        <p:spPr>
          <a:xfrm>
            <a:off x="1115616" y="3381090"/>
            <a:ext cx="1707519" cy="307777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After </a:t>
            </a:r>
            <a:r>
              <a:rPr lang="de-DE" sz="1400" dirty="0" err="1"/>
              <a:t>local</a:t>
            </a:r>
            <a:r>
              <a:rPr lang="de-DE" sz="1400" dirty="0"/>
              <a:t> </a:t>
            </a:r>
            <a:r>
              <a:rPr lang="de-DE" sz="1400" dirty="0" err="1"/>
              <a:t>changes</a:t>
            </a:r>
            <a:endParaRPr lang="de-DE" sz="14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F2EC67A-99AC-4FAC-A98E-8EF7BA2A1685}"/>
              </a:ext>
            </a:extLst>
          </p:cNvPr>
          <p:cNvSpPr txBox="1"/>
          <p:nvPr/>
        </p:nvSpPr>
        <p:spPr>
          <a:xfrm>
            <a:off x="1116155" y="3739661"/>
            <a:ext cx="1438214" cy="307777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 err="1"/>
              <a:t>Before</a:t>
            </a:r>
            <a:r>
              <a:rPr lang="de-DE" sz="1400" dirty="0"/>
              <a:t> </a:t>
            </a:r>
            <a:r>
              <a:rPr lang="de-DE" sz="1400" dirty="0" err="1"/>
              <a:t>changes</a:t>
            </a:r>
            <a:endParaRPr lang="de-DE" sz="14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61B756C-645B-4D5C-9C00-877059AE8BE9}"/>
              </a:ext>
            </a:extLst>
          </p:cNvPr>
          <p:cNvSpPr txBox="1"/>
          <p:nvPr/>
        </p:nvSpPr>
        <p:spPr>
          <a:xfrm>
            <a:off x="1115616" y="4098232"/>
            <a:ext cx="1895071" cy="307777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/>
              <a:t>After remote </a:t>
            </a:r>
            <a:r>
              <a:rPr lang="de-DE" sz="1400" dirty="0" err="1"/>
              <a:t>changes</a:t>
            </a:r>
            <a:endParaRPr lang="de-DE" sz="1400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BB51EB50-C375-408D-9815-CCEA94ACD73F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823135" y="3534978"/>
            <a:ext cx="678592" cy="1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C4FC5356-97BF-4B3D-A369-AD6D5BEC705B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554369" y="3893550"/>
            <a:ext cx="947358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EA7BFA6A-B13A-47D1-9884-083D82793381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010687" y="4252121"/>
            <a:ext cx="49104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5884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A1CD89-9756-40E6-A4A7-CA573DE47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Merging</a:t>
            </a:r>
            <a:r>
              <a:rPr lang="de-DE" dirty="0"/>
              <a:t> </a:t>
            </a:r>
            <a:r>
              <a:rPr lang="de-DE" dirty="0" err="1"/>
              <a:t>problems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B1A9FF-371B-49F7-88CB-271218368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Options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merging</a:t>
            </a:r>
            <a:r>
              <a:rPr lang="de-DE" dirty="0"/>
              <a:t> </a:t>
            </a:r>
            <a:r>
              <a:rPr lang="de-DE" dirty="0" err="1"/>
              <a:t>conflicts</a:t>
            </a:r>
            <a:r>
              <a:rPr lang="de-DE" dirty="0"/>
              <a:t>: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Show </a:t>
            </a:r>
            <a:r>
              <a:rPr lang="de-DE" dirty="0" err="1">
                <a:sym typeface="Wingdings" panose="05000000000000000000" pitchFamily="2" charset="2"/>
              </a:rPr>
              <a:t>only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local</a:t>
            </a:r>
            <a:r>
              <a:rPr lang="de-DE" dirty="0">
                <a:sym typeface="Wingdings" panose="05000000000000000000" pitchFamily="2" charset="2"/>
              </a:rPr>
              <a:t> and remote </a:t>
            </a:r>
            <a:r>
              <a:rPr lang="de-DE" dirty="0" err="1">
                <a:sym typeface="Wingdings" panose="05000000000000000000" pitchFamily="2" charset="2"/>
              </a:rPr>
              <a:t>version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default</a:t>
            </a:r>
            <a:r>
              <a:rPr lang="de-DE" dirty="0">
                <a:sym typeface="Wingdings" panose="05000000000000000000" pitchFamily="2" charset="2"/>
              </a:rPr>
              <a:t>):</a:t>
            </a:r>
          </a:p>
          <a:p>
            <a:pPr lvl="2">
              <a:buFont typeface="Arial" panose="020B0604020202020204" pitchFamily="34" charset="0"/>
              <a:buChar char="$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sym typeface="Wingdings" panose="05000000000000000000" pitchFamily="2" charset="2"/>
              </a:rPr>
              <a:t>git config --global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sym typeface="Wingdings" panose="05000000000000000000" pitchFamily="2" charset="2"/>
              </a:rPr>
              <a:t>merge.conflictstyle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sym typeface="Wingdings" panose="05000000000000000000" pitchFamily="2" charset="2"/>
              </a:rPr>
              <a:t> diff2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  <a:sym typeface="Wingdings" panose="05000000000000000000" pitchFamily="2" charset="2"/>
            </a:endParaRPr>
          </a:p>
          <a:p>
            <a:pPr lvl="1"/>
            <a:r>
              <a:rPr lang="de-DE" dirty="0">
                <a:sym typeface="Wingdings" panose="05000000000000000000" pitchFamily="2" charset="2"/>
              </a:rPr>
              <a:t>Show </a:t>
            </a:r>
            <a:r>
              <a:rPr lang="de-DE" dirty="0" err="1">
                <a:sym typeface="Wingdings" panose="05000000000000000000" pitchFamily="2" charset="2"/>
              </a:rPr>
              <a:t>local</a:t>
            </a:r>
            <a:r>
              <a:rPr lang="de-DE" dirty="0">
                <a:sym typeface="Wingdings" panose="05000000000000000000" pitchFamily="2" charset="2"/>
              </a:rPr>
              <a:t>, original, and remote </a:t>
            </a:r>
            <a:r>
              <a:rPr lang="de-DE" dirty="0" err="1">
                <a:sym typeface="Wingdings" panose="05000000000000000000" pitchFamily="2" charset="2"/>
              </a:rPr>
              <a:t>version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see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previous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slide</a:t>
            </a:r>
            <a:r>
              <a:rPr lang="de-DE" dirty="0">
                <a:sym typeface="Wingdings" panose="05000000000000000000" pitchFamily="2" charset="2"/>
              </a:rPr>
              <a:t>):</a:t>
            </a:r>
          </a:p>
          <a:p>
            <a:pPr lvl="2">
              <a:buFont typeface="Arial" panose="020B0604020202020204" pitchFamily="34" charset="0"/>
              <a:buChar char="$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sym typeface="Wingdings" panose="05000000000000000000" pitchFamily="2" charset="2"/>
              </a:rPr>
              <a:t>git config --global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sym typeface="Wingdings" panose="05000000000000000000" pitchFamily="2" charset="2"/>
              </a:rPr>
              <a:t>merge.conflictstyle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sym typeface="Wingdings" panose="05000000000000000000" pitchFamily="2" charset="2"/>
              </a:rPr>
              <a:t> diff3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  <a:sym typeface="Wingdings" panose="05000000000000000000" pitchFamily="2" charset="2"/>
            </a:endParaRPr>
          </a:p>
          <a:p>
            <a:pPr marL="68400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BD8EE02-E781-4283-8B27-FDD0246515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406A15B-FDE2-43D0-B1E9-D589DD3E86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27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714614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BBD300-A9A5-4618-B315-E73CBF571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and GitHub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AEAA63-5CA4-45C8-A13F-49E82DE73D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46BA821-8314-4561-9932-12CD4F59A7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3</a:t>
            </a:fld>
            <a:endParaRPr lang="de-DE" altLang="de-DE"/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24C94CC3-6219-4FDD-911D-C8EA18CE0E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594" y="81633"/>
            <a:ext cx="1770772" cy="1106733"/>
          </a:xfrm>
        </p:spPr>
      </p:pic>
      <p:sp>
        <p:nvSpPr>
          <p:cNvPr id="14" name="Inhaltsplatzhalter 6">
            <a:extLst>
              <a:ext uri="{FF2B5EF4-FFF2-40B4-BE49-F238E27FC236}">
                <a16:creationId xmlns:a16="http://schemas.microsoft.com/office/drawing/2014/main" id="{7A85A831-3820-46EE-A564-B7D38F327A40}"/>
              </a:ext>
            </a:extLst>
          </p:cNvPr>
          <p:cNvSpPr txBox="1">
            <a:spLocks/>
          </p:cNvSpPr>
          <p:nvPr/>
        </p:nvSpPr>
        <p:spPr bwMode="auto">
          <a:xfrm>
            <a:off x="323849" y="1546225"/>
            <a:ext cx="8512175" cy="303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0000" indent="-291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08038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160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240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9pPr>
          </a:lstStyle>
          <a:p>
            <a:pPr marL="68400" indent="0">
              <a:buNone/>
            </a:pPr>
            <a:r>
              <a:rPr lang="de-DE" kern="0" dirty="0" err="1"/>
              <a:t>Git</a:t>
            </a:r>
            <a:r>
              <a:rPr lang="de-DE" kern="0" dirty="0"/>
              <a:t>: Version </a:t>
            </a:r>
            <a:r>
              <a:rPr lang="de-DE" kern="0" dirty="0" err="1"/>
              <a:t>control</a:t>
            </a:r>
            <a:r>
              <a:rPr lang="de-DE" kern="0" dirty="0"/>
              <a:t> </a:t>
            </a:r>
            <a:r>
              <a:rPr lang="de-DE" kern="0" dirty="0" err="1"/>
              <a:t>system</a:t>
            </a:r>
            <a:r>
              <a:rPr lang="de-DE" kern="0" dirty="0"/>
              <a:t>:</a:t>
            </a:r>
          </a:p>
          <a:p>
            <a:pPr lvl="1"/>
            <a:r>
              <a:rPr lang="de-DE" kern="0" dirty="0"/>
              <a:t>Track </a:t>
            </a:r>
            <a:r>
              <a:rPr lang="de-DE" kern="0" dirty="0" err="1"/>
              <a:t>changes</a:t>
            </a:r>
            <a:endParaRPr lang="de-DE" kern="0" dirty="0"/>
          </a:p>
          <a:p>
            <a:pPr lvl="1"/>
            <a:r>
              <a:rPr lang="de-DE" kern="0" dirty="0"/>
              <a:t>Work </a:t>
            </a:r>
            <a:r>
              <a:rPr lang="de-DE" kern="0" dirty="0" err="1"/>
              <a:t>with</a:t>
            </a:r>
            <a:r>
              <a:rPr lang="de-DE" kern="0" dirty="0"/>
              <a:t> </a:t>
            </a:r>
            <a:r>
              <a:rPr lang="de-DE" kern="0" dirty="0" err="1"/>
              <a:t>others</a:t>
            </a:r>
            <a:r>
              <a:rPr lang="de-DE" kern="0" dirty="0"/>
              <a:t> (on </a:t>
            </a:r>
            <a:r>
              <a:rPr lang="de-DE" kern="0" dirty="0" err="1"/>
              <a:t>the</a:t>
            </a:r>
            <a:r>
              <a:rPr lang="de-DE" kern="0" dirty="0"/>
              <a:t> same </a:t>
            </a:r>
            <a:r>
              <a:rPr lang="de-DE" kern="0" dirty="0" err="1"/>
              <a:t>files</a:t>
            </a:r>
            <a:r>
              <a:rPr lang="de-DE" kern="0" dirty="0"/>
              <a:t>)</a:t>
            </a:r>
          </a:p>
          <a:p>
            <a:pPr lvl="1"/>
            <a:endParaRPr lang="de-DE" kern="0" dirty="0"/>
          </a:p>
          <a:p>
            <a:pPr marL="68400" indent="0">
              <a:buNone/>
            </a:pPr>
            <a:r>
              <a:rPr lang="de-DE" kern="0" dirty="0"/>
              <a:t>GitHub: Website </a:t>
            </a:r>
            <a:r>
              <a:rPr lang="de-DE" kern="0" dirty="0" err="1"/>
              <a:t>for</a:t>
            </a:r>
            <a:r>
              <a:rPr lang="de-DE" kern="0" dirty="0"/>
              <a:t> </a:t>
            </a:r>
            <a:r>
              <a:rPr lang="de-DE" kern="0" dirty="0" err="1"/>
              <a:t>hosting</a:t>
            </a:r>
            <a:r>
              <a:rPr lang="de-DE" kern="0" dirty="0"/>
              <a:t> </a:t>
            </a:r>
            <a:r>
              <a:rPr lang="de-DE" kern="0" dirty="0" err="1"/>
              <a:t>your</a:t>
            </a:r>
            <a:r>
              <a:rPr lang="de-DE" kern="0" dirty="0"/>
              <a:t> code</a:t>
            </a:r>
          </a:p>
          <a:p>
            <a:pPr lvl="1"/>
            <a:r>
              <a:rPr lang="de-DE" kern="0" dirty="0"/>
              <a:t>Share </a:t>
            </a:r>
            <a:r>
              <a:rPr lang="de-DE" kern="0" dirty="0" err="1"/>
              <a:t>your</a:t>
            </a:r>
            <a:r>
              <a:rPr lang="de-DE" kern="0" dirty="0"/>
              <a:t> </a:t>
            </a:r>
            <a:r>
              <a:rPr lang="de-DE" kern="0" dirty="0" err="1"/>
              <a:t>projects</a:t>
            </a:r>
            <a:r>
              <a:rPr lang="de-DE" kern="0" dirty="0"/>
              <a:t>/code </a:t>
            </a:r>
            <a:r>
              <a:rPr lang="de-DE" kern="0" dirty="0" err="1"/>
              <a:t>with</a:t>
            </a:r>
            <a:r>
              <a:rPr lang="de-DE" kern="0" dirty="0"/>
              <a:t> </a:t>
            </a:r>
            <a:r>
              <a:rPr lang="de-DE" kern="0" dirty="0" err="1"/>
              <a:t>others</a:t>
            </a:r>
            <a:endParaRPr lang="de-DE" kern="0" dirty="0"/>
          </a:p>
          <a:p>
            <a:pPr lvl="1"/>
            <a:r>
              <a:rPr lang="de-DE" kern="0" dirty="0"/>
              <a:t>R-</a:t>
            </a:r>
            <a:r>
              <a:rPr lang="de-DE" kern="0" dirty="0" err="1"/>
              <a:t>packages</a:t>
            </a:r>
            <a:r>
              <a:rPr lang="de-DE" kern="0" dirty="0"/>
              <a:t> on </a:t>
            </a:r>
            <a:r>
              <a:rPr lang="de-DE" kern="0" dirty="0" err="1"/>
              <a:t>it</a:t>
            </a:r>
            <a:r>
              <a:rPr lang="de-DE" kern="0" dirty="0"/>
              <a:t> </a:t>
            </a:r>
            <a:r>
              <a:rPr lang="de-DE" kern="0" dirty="0" err="1"/>
              <a:t>can</a:t>
            </a:r>
            <a:r>
              <a:rPr lang="de-DE" kern="0" dirty="0"/>
              <a:t> </a:t>
            </a:r>
            <a:r>
              <a:rPr lang="de-DE" kern="0" dirty="0" err="1"/>
              <a:t>be</a:t>
            </a:r>
            <a:r>
              <a:rPr lang="de-DE" kern="0" dirty="0"/>
              <a:t> </a:t>
            </a:r>
            <a:r>
              <a:rPr lang="de-DE" kern="0" dirty="0" err="1"/>
              <a:t>installed</a:t>
            </a:r>
            <a:r>
              <a:rPr lang="de-DE" kern="0" dirty="0"/>
              <a:t> </a:t>
            </a:r>
            <a:r>
              <a:rPr lang="de-DE" kern="0" dirty="0" err="1"/>
              <a:t>with</a:t>
            </a:r>
            <a:r>
              <a:rPr lang="de-DE" kern="0" dirty="0"/>
              <a:t> </a:t>
            </a:r>
            <a:r>
              <a:rPr lang="de-DE" kern="0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devtools</a:t>
            </a:r>
            <a:r>
              <a:rPr lang="de-DE" kern="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kern="0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install_github</a:t>
            </a:r>
            <a:r>
              <a:rPr lang="de-DE" kern="0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</a:p>
          <a:p>
            <a:pPr lvl="1"/>
            <a:r>
              <a:rPr lang="de-DE" kern="0" dirty="0" err="1"/>
              <a:t>Make</a:t>
            </a:r>
            <a:r>
              <a:rPr lang="de-DE" kern="0" dirty="0"/>
              <a:t> easy </a:t>
            </a:r>
            <a:r>
              <a:rPr lang="de-DE" kern="0" dirty="0" err="1"/>
              <a:t>website</a:t>
            </a:r>
            <a:r>
              <a:rPr lang="de-DE" kern="0" dirty="0"/>
              <a:t> </a:t>
            </a:r>
            <a:r>
              <a:rPr lang="de-DE" kern="0" dirty="0" err="1"/>
              <a:t>for</a:t>
            </a:r>
            <a:r>
              <a:rPr lang="de-DE" kern="0" dirty="0"/>
              <a:t> </a:t>
            </a:r>
            <a:r>
              <a:rPr lang="de-DE" kern="0" dirty="0" err="1"/>
              <a:t>your</a:t>
            </a:r>
            <a:r>
              <a:rPr lang="de-DE" kern="0" dirty="0"/>
              <a:t> </a:t>
            </a:r>
            <a:r>
              <a:rPr lang="de-DE" kern="0" dirty="0" err="1"/>
              <a:t>package</a:t>
            </a:r>
            <a:r>
              <a:rPr lang="de-DE" kern="0" dirty="0"/>
              <a:t> (and </a:t>
            </a:r>
            <a:r>
              <a:rPr lang="de-DE" kern="0" dirty="0" err="1"/>
              <a:t>other</a:t>
            </a:r>
            <a:r>
              <a:rPr lang="de-DE" kern="0" dirty="0"/>
              <a:t> </a:t>
            </a:r>
            <a:r>
              <a:rPr lang="de-DE" kern="0" dirty="0" err="1"/>
              <a:t>things</a:t>
            </a:r>
            <a:r>
              <a:rPr lang="de-DE" kern="0" dirty="0"/>
              <a:t>) </a:t>
            </a:r>
            <a:r>
              <a:rPr lang="de-DE" kern="0" dirty="0" err="1"/>
              <a:t>using</a:t>
            </a:r>
            <a:r>
              <a:rPr lang="de-DE" kern="0" dirty="0"/>
              <a:t> </a:t>
            </a:r>
            <a:r>
              <a:rPr lang="de-DE" kern="0" dirty="0" err="1"/>
              <a:t>Markdown</a:t>
            </a:r>
            <a:endParaRPr lang="de-DE" kern="0" dirty="0"/>
          </a:p>
          <a:p>
            <a:pPr lvl="1"/>
            <a:r>
              <a:rPr lang="de-DE" kern="0" dirty="0" err="1"/>
              <a:t>Others</a:t>
            </a:r>
            <a:r>
              <a:rPr lang="de-DE" kern="0" dirty="0"/>
              <a:t> </a:t>
            </a:r>
            <a:r>
              <a:rPr lang="de-DE" kern="0" dirty="0" err="1"/>
              <a:t>can</a:t>
            </a:r>
            <a:r>
              <a:rPr lang="de-DE" kern="0" dirty="0"/>
              <a:t> </a:t>
            </a:r>
            <a:r>
              <a:rPr lang="de-DE" kern="0" dirty="0" err="1"/>
              <a:t>suggest</a:t>
            </a:r>
            <a:r>
              <a:rPr lang="de-DE" kern="0" dirty="0"/>
              <a:t> </a:t>
            </a:r>
            <a:r>
              <a:rPr lang="de-DE" kern="0" dirty="0" err="1"/>
              <a:t>changes</a:t>
            </a:r>
            <a:r>
              <a:rPr lang="de-DE" kern="0" dirty="0"/>
              <a:t> </a:t>
            </a:r>
            <a:r>
              <a:rPr lang="de-DE" kern="0" dirty="0" err="1"/>
              <a:t>to</a:t>
            </a:r>
            <a:r>
              <a:rPr lang="de-DE" kern="0" dirty="0"/>
              <a:t> </a:t>
            </a:r>
            <a:r>
              <a:rPr lang="de-DE" kern="0" dirty="0" err="1"/>
              <a:t>your</a:t>
            </a:r>
            <a:r>
              <a:rPr lang="de-DE" kern="0" dirty="0"/>
              <a:t> code</a:t>
            </a:r>
          </a:p>
          <a:p>
            <a:pPr lvl="1"/>
            <a:endParaRPr lang="de-DE" kern="0" dirty="0"/>
          </a:p>
          <a:p>
            <a:endParaRPr lang="de-DE" kern="0" dirty="0"/>
          </a:p>
          <a:p>
            <a:endParaRPr lang="de-DE" kern="0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FE51B5C9-CA19-4FEE-A0BE-B0A5C4769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895" y="264327"/>
            <a:ext cx="1317109" cy="74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926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238CC4-4CE9-471F-B22F-9D8E701C5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Integration in RStudio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F802E4-DB30-4B5C-9188-8E9AB73D3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in an RStudio </a:t>
            </a:r>
            <a:r>
              <a:rPr lang="de-DE" dirty="0" err="1"/>
              <a:t>project</a:t>
            </a:r>
            <a:endParaRPr lang="de-DE" dirty="0"/>
          </a:p>
          <a:p>
            <a:pPr lvl="1"/>
            <a:r>
              <a:rPr lang="de-DE" dirty="0"/>
              <a:t>Use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basic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buttons</a:t>
            </a:r>
            <a:endParaRPr lang="de-DE" dirty="0"/>
          </a:p>
          <a:p>
            <a:pPr lvl="1"/>
            <a:r>
              <a:rPr lang="de-DE" dirty="0"/>
              <a:t>This </a:t>
            </a:r>
            <a:r>
              <a:rPr lang="de-DE" dirty="0" err="1"/>
              <a:t>works</a:t>
            </a:r>
            <a:r>
              <a:rPr lang="de-DE" dirty="0"/>
              <a:t> in 90%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just </a:t>
            </a:r>
            <a:r>
              <a:rPr lang="de-DE" dirty="0" err="1"/>
              <a:t>fine</a:t>
            </a:r>
            <a:endParaRPr lang="de-DE" dirty="0"/>
          </a:p>
          <a:p>
            <a:pPr lvl="1"/>
            <a:endParaRPr lang="de-DE" dirty="0"/>
          </a:p>
          <a:p>
            <a:pPr marL="68400" indent="0">
              <a:buClr>
                <a:schemeClr val="tx1">
                  <a:lumMod val="75000"/>
                  <a:lumOff val="25000"/>
                </a:schemeClr>
              </a:buClr>
              <a:buNone/>
            </a:pP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Nevertheless</a:t>
            </a:r>
            <a:r>
              <a:rPr lang="de-DE" dirty="0"/>
              <a:t>: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The </a:t>
            </a:r>
            <a:r>
              <a:rPr lang="de-DE" dirty="0" err="1"/>
              <a:t>basics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and</a:t>
            </a:r>
          </a:p>
          <a:p>
            <a:pPr lvl="1"/>
            <a:r>
              <a:rPr lang="de-DE" dirty="0"/>
              <a:t>The </a:t>
            </a:r>
            <a:r>
              <a:rPr lang="de-DE" dirty="0" err="1"/>
              <a:t>basics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a Terminal/Shell/</a:t>
            </a:r>
            <a:r>
              <a:rPr lang="de-DE" dirty="0" err="1"/>
              <a:t>command</a:t>
            </a:r>
            <a:r>
              <a:rPr lang="de-DE" dirty="0"/>
              <a:t>-line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0F1E1E6-374D-4E9F-8EAE-DA7360A8BF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2CC1294-D6BA-43C9-996D-453FB827C5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975533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D8CE29-8605-45F1-97E5-C548DEE69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Terminal </a:t>
            </a:r>
            <a:r>
              <a:rPr lang="de-DE" dirty="0" err="1"/>
              <a:t>basics</a:t>
            </a:r>
            <a:r>
              <a:rPr lang="de-DE" dirty="0"/>
              <a:t> </a:t>
            </a:r>
            <a:r>
              <a:rPr lang="de-DE" dirty="0" err="1"/>
              <a:t>repetition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80D492-F5D2-4A8F-AF46-B14CC990F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looked</a:t>
            </a:r>
            <a:r>
              <a:rPr lang="de-DE" dirty="0"/>
              <a:t> at </a:t>
            </a:r>
            <a:r>
              <a:rPr lang="de-DE" dirty="0" err="1"/>
              <a:t>some</a:t>
            </a:r>
            <a:r>
              <a:rPr lang="de-DE" dirty="0"/>
              <a:t> terminal </a:t>
            </a:r>
            <a:r>
              <a:rPr lang="de-DE" dirty="0" err="1"/>
              <a:t>commands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list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directory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in:</a:t>
            </a:r>
          </a:p>
          <a:p>
            <a:pPr lvl="2">
              <a:buFont typeface="Consolas" panose="020B0609020204030204" pitchFamily="49" charset="0"/>
              <a:buChar char="$"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ls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lvl="1"/>
            <a:r>
              <a:rPr lang="de-DE" dirty="0" err="1"/>
              <a:t>list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directory</a:t>
            </a:r>
            <a:r>
              <a:rPr lang="de-DE" dirty="0"/>
              <a:t>:</a:t>
            </a:r>
          </a:p>
          <a:p>
            <a:pPr lvl="2">
              <a:buFont typeface="Consolas" panose="020B0609020204030204" pitchFamily="49" charset="0"/>
              <a:buChar char="$"/>
            </a:pP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ls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/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path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/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to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/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another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/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directory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lvl="1"/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directory</a:t>
            </a:r>
            <a:r>
              <a:rPr lang="de-DE" dirty="0"/>
              <a:t>:</a:t>
            </a:r>
          </a:p>
          <a:p>
            <a:pPr lvl="2">
              <a:buFont typeface="Consolas" panose="020B0609020204030204" pitchFamily="49" charset="0"/>
              <a:buChar char="$"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cd /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path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/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to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/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new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/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directory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lvl="1"/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directory</a:t>
            </a:r>
            <a:r>
              <a:rPr lang="de-DE" dirty="0"/>
              <a:t> in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relation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directory</a:t>
            </a:r>
            <a:r>
              <a:rPr lang="de-DE" dirty="0"/>
              <a:t>:</a:t>
            </a:r>
          </a:p>
          <a:p>
            <a:pPr lvl="2">
              <a:buFont typeface="Consolas" panose="020B0609020204030204" pitchFamily="49" charset="0"/>
              <a:buChar char="$"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cd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.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/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path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/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to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/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subdirectory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207B0F3-041D-4A8C-8DC3-FDE7F518A7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580112" y="4676775"/>
            <a:ext cx="3255913" cy="357188"/>
          </a:xfrm>
        </p:spPr>
        <p:txBody>
          <a:bodyPr/>
          <a:lstStyle/>
          <a:p>
            <a:pPr>
              <a:defRPr/>
            </a:pPr>
            <a:r>
              <a:rPr lang="de-DE" altLang="de-DE" dirty="0">
                <a:hlinkClick r:id="rId2"/>
              </a:rPr>
              <a:t>https://www.unixtutorial.org/basic-unix-commands</a:t>
            </a:r>
            <a:endParaRPr lang="de-DE" altLang="de-DE" dirty="0"/>
          </a:p>
          <a:p>
            <a:pPr>
              <a:defRPr/>
            </a:pPr>
            <a:r>
              <a:rPr lang="de-DE" dirty="0">
                <a:hlinkClick r:id="rId3"/>
              </a:rPr>
              <a:t>http://www.ee.surrey.ac.uk/Teaching/Unix/unix1.html</a:t>
            </a:r>
            <a:endParaRPr lang="de-DE" alt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70317C-0ABB-49B2-9813-67F1373F1B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387305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A60282-E926-4B13-A1E1-31647600D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Setup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68E717-4B01-4C88-9DE4-D0908B4F9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49" y="1546225"/>
            <a:ext cx="8512175" cy="3036888"/>
          </a:xfrm>
        </p:spPr>
        <p:txBody>
          <a:bodyPr/>
          <a:lstStyle/>
          <a:p>
            <a:pPr marL="68400" indent="0">
              <a:buNone/>
            </a:pP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and </a:t>
            </a:r>
            <a:r>
              <a:rPr lang="de-DE" dirty="0" err="1"/>
              <a:t>create</a:t>
            </a:r>
            <a:r>
              <a:rPr lang="de-DE" dirty="0"/>
              <a:t> a GitHub </a:t>
            </a:r>
            <a:r>
              <a:rPr lang="de-DE" dirty="0" err="1"/>
              <a:t>account</a:t>
            </a:r>
            <a:r>
              <a:rPr lang="de-DE" dirty="0"/>
              <a:t>: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Download and </a:t>
            </a: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: </a:t>
            </a:r>
            <a:r>
              <a:rPr lang="de-DE" dirty="0">
                <a:hlinkClick r:id="rId2"/>
              </a:rPr>
              <a:t>https://git-scm.com/download/</a:t>
            </a:r>
            <a:r>
              <a:rPr lang="de-DE" dirty="0"/>
              <a:t> 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In RStudio Terminal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GitBash</a:t>
            </a: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:</a:t>
            </a:r>
          </a:p>
          <a:p>
            <a:pPr marL="1273175" lvl="2" indent="-342900">
              <a:buFont typeface="Inconsolata" panose="00000509000000000000" pitchFamily="49" charset="0"/>
              <a:buChar char="$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git config --global user.name "YOUR FULL NAME"</a:t>
            </a:r>
          </a:p>
          <a:p>
            <a:pPr marL="1273175" lvl="2" indent="-342900">
              <a:buFont typeface="Inconsolata" panose="00000509000000000000" pitchFamily="49" charset="0"/>
              <a:buChar char="$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git config --global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user.email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"YOUR EMAIL ADDRESS“</a:t>
            </a:r>
          </a:p>
          <a:p>
            <a:pPr marL="1273175" lvl="2" indent="-342900">
              <a:buFont typeface="Inconsolata" panose="00000509000000000000" pitchFamily="49" charset="0"/>
              <a:buChar char="$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git config --global --list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Create an </a:t>
            </a:r>
            <a:r>
              <a:rPr lang="de-DE" dirty="0" err="1"/>
              <a:t>account</a:t>
            </a:r>
            <a:r>
              <a:rPr lang="de-DE" dirty="0"/>
              <a:t> on GitHub </a:t>
            </a:r>
            <a:r>
              <a:rPr lang="de-DE" dirty="0" err="1"/>
              <a:t>with</a:t>
            </a:r>
            <a:r>
              <a:rPr lang="de-DE" dirty="0"/>
              <a:t> same </a:t>
            </a:r>
            <a:r>
              <a:rPr lang="de-DE" dirty="0" err="1"/>
              <a:t>emailaddress</a:t>
            </a:r>
            <a:r>
              <a:rPr lang="de-DE" dirty="0"/>
              <a:t>: </a:t>
            </a:r>
            <a:r>
              <a:rPr lang="de-DE" dirty="0">
                <a:hlinkClick r:id="rId3"/>
              </a:rPr>
              <a:t>https://github.com</a:t>
            </a:r>
            <a:endParaRPr lang="de-DE" dirty="0"/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Download and </a:t>
            </a:r>
            <a:r>
              <a:rPr lang="de-DE" dirty="0" err="1"/>
              <a:t>install</a:t>
            </a:r>
            <a:r>
              <a:rPr lang="de-DE" dirty="0"/>
              <a:t> an SVN </a:t>
            </a:r>
            <a:r>
              <a:rPr lang="de-DE" dirty="0" err="1"/>
              <a:t>client</a:t>
            </a:r>
            <a:r>
              <a:rPr lang="de-DE" dirty="0"/>
              <a:t>: </a:t>
            </a:r>
            <a:r>
              <a:rPr lang="de-DE" dirty="0">
                <a:hlinkClick r:id="rId4"/>
              </a:rPr>
              <a:t>https://subversion.apache.org/packages.html#windows</a:t>
            </a:r>
            <a:r>
              <a:rPr lang="de-DE" dirty="0"/>
              <a:t> (I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SlikSVN</a:t>
            </a:r>
            <a:r>
              <a:rPr lang="de-DE" dirty="0"/>
              <a:t>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4E17DB7-AB0E-459C-9F51-96FD571AE8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D31E9AF-3D32-4A0C-996E-73543A57FA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66379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A60282-E926-4B13-A1E1-31647600D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Setup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68E717-4B01-4C88-9DE4-D0908B4F9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49" y="1546225"/>
            <a:ext cx="8512175" cy="3036888"/>
          </a:xfrm>
        </p:spPr>
        <p:txBody>
          <a:bodyPr/>
          <a:lstStyle/>
          <a:p>
            <a:pPr marL="68400" indent="0">
              <a:buNone/>
            </a:pP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and </a:t>
            </a:r>
            <a:r>
              <a:rPr lang="de-DE" dirty="0" err="1"/>
              <a:t>create</a:t>
            </a:r>
            <a:r>
              <a:rPr lang="de-DE" dirty="0"/>
              <a:t> a GitHub </a:t>
            </a:r>
            <a:r>
              <a:rPr lang="de-DE" dirty="0" err="1"/>
              <a:t>account</a:t>
            </a:r>
            <a:r>
              <a:rPr lang="de-DE" dirty="0"/>
              <a:t>:</a:t>
            </a:r>
          </a:p>
          <a:p>
            <a:pPr marL="865188" lvl="1" indent="-342900">
              <a:buFont typeface="+mj-lt"/>
              <a:buAutoNum type="arabicPeriod" startAt="5"/>
            </a:pPr>
            <a:r>
              <a:rPr lang="de-DE" dirty="0"/>
              <a:t>Restart RStudio</a:t>
            </a:r>
          </a:p>
          <a:p>
            <a:pPr marL="865188" lvl="1" indent="-342900">
              <a:buFont typeface="+mj-lt"/>
              <a:buAutoNum type="arabicPeriod" startAt="5"/>
            </a:pPr>
            <a:r>
              <a:rPr lang="de-DE" dirty="0" err="1"/>
              <a:t>Make</a:t>
            </a:r>
            <a:r>
              <a:rPr lang="de-DE" dirty="0"/>
              <a:t> an SSH </a:t>
            </a:r>
            <a:r>
              <a:rPr lang="de-DE" dirty="0" err="1"/>
              <a:t>key</a:t>
            </a:r>
            <a:r>
              <a:rPr lang="de-DE" dirty="0"/>
              <a:t>: Go </a:t>
            </a:r>
            <a:r>
              <a:rPr lang="de-DE" dirty="0" err="1"/>
              <a:t>to</a:t>
            </a:r>
            <a:r>
              <a:rPr lang="de-DE" dirty="0"/>
              <a:t> „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Tools &gt;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Global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Options… &gt;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Git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/SVN</a:t>
            </a:r>
            <a:r>
              <a:rPr lang="de-DE" dirty="0"/>
              <a:t>“ and </a:t>
            </a:r>
            <a:r>
              <a:rPr lang="de-DE" dirty="0" err="1"/>
              <a:t>click</a:t>
            </a:r>
            <a:r>
              <a:rPr lang="de-DE" dirty="0"/>
              <a:t> „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ea typeface="Inconsolata" panose="00000509000000000000" pitchFamily="49" charset="0"/>
              </a:rPr>
              <a:t>Create RSA Key</a:t>
            </a:r>
            <a:r>
              <a:rPr lang="de-DE" dirty="0"/>
              <a:t>“ </a:t>
            </a:r>
            <a:r>
              <a:rPr lang="de-DE" dirty="0">
                <a:sym typeface="Wingdings" panose="05000000000000000000" pitchFamily="2" charset="2"/>
              </a:rPr>
              <a:t> Enter a </a:t>
            </a:r>
            <a:r>
              <a:rPr lang="de-DE" dirty="0" err="1">
                <a:sym typeface="Wingdings" panose="05000000000000000000" pitchFamily="2" charset="2"/>
              </a:rPr>
              <a:t>password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you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remember</a:t>
            </a:r>
            <a:endParaRPr lang="de-DE" dirty="0">
              <a:sym typeface="Wingdings" panose="05000000000000000000" pitchFamily="2" charset="2"/>
            </a:endParaRPr>
          </a:p>
          <a:p>
            <a:pPr marL="1273175" lvl="2" indent="-342900">
              <a:buFont typeface="Symbol" panose="05050102010706020507" pitchFamily="18" charset="2"/>
              <a:buChar char="-"/>
            </a:pPr>
            <a:r>
              <a:rPr lang="de-DE" dirty="0">
                <a:sym typeface="Wingdings" panose="05000000000000000000" pitchFamily="2" charset="2"/>
              </a:rPr>
              <a:t>Copy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public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key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copying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content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„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View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public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key</a:t>
            </a:r>
            <a:r>
              <a:rPr lang="de-DE" dirty="0">
                <a:sym typeface="Wingdings" panose="05000000000000000000" pitchFamily="2" charset="2"/>
              </a:rPr>
              <a:t>“</a:t>
            </a:r>
          </a:p>
          <a:p>
            <a:pPr marL="865188" lvl="1" indent="-342900">
              <a:buFont typeface="+mj-lt"/>
              <a:buAutoNum type="arabicPeriod" startAt="5"/>
            </a:pPr>
            <a:r>
              <a:rPr lang="de-DE" dirty="0">
                <a:sym typeface="Wingdings" panose="05000000000000000000" pitchFamily="2" charset="2"/>
              </a:rPr>
              <a:t>Go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>
                <a:hlinkClick r:id="rId2"/>
              </a:rPr>
              <a:t>https://github.com/settings/ssh</a:t>
            </a:r>
            <a:r>
              <a:rPr lang="de-DE" dirty="0"/>
              <a:t> and </a:t>
            </a:r>
            <a:r>
              <a:rPr lang="de-DE" dirty="0" err="1"/>
              <a:t>give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SSH publik </a:t>
            </a:r>
            <a:r>
              <a:rPr lang="de-DE" dirty="0" err="1"/>
              <a:t>key</a:t>
            </a:r>
            <a:endParaRPr lang="de-DE" dirty="0"/>
          </a:p>
          <a:p>
            <a:pPr marL="1273175" lvl="2" indent="-342900">
              <a:buFont typeface="Symbol" panose="05050102010706020507" pitchFamily="18" charset="2"/>
              <a:buChar char="-"/>
            </a:pPr>
            <a:r>
              <a:rPr lang="de-DE" dirty="0"/>
              <a:t>Click „New SSH </a:t>
            </a:r>
            <a:r>
              <a:rPr lang="de-DE" dirty="0" err="1"/>
              <a:t>key</a:t>
            </a:r>
            <a:r>
              <a:rPr lang="de-DE" dirty="0"/>
              <a:t>“, </a:t>
            </a:r>
            <a:r>
              <a:rPr lang="de-DE" dirty="0" err="1"/>
              <a:t>give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a </a:t>
            </a:r>
            <a:r>
              <a:rPr lang="de-DE" dirty="0" err="1"/>
              <a:t>name</a:t>
            </a:r>
            <a:r>
              <a:rPr lang="de-DE" dirty="0"/>
              <a:t>, and </a:t>
            </a:r>
            <a:r>
              <a:rPr lang="de-DE" dirty="0" err="1"/>
              <a:t>paste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publik </a:t>
            </a:r>
            <a:r>
              <a:rPr lang="de-DE" dirty="0" err="1"/>
              <a:t>key</a:t>
            </a:r>
            <a:r>
              <a:rPr lang="de-DE" dirty="0"/>
              <a:t> and </a:t>
            </a:r>
            <a:r>
              <a:rPr lang="de-DE" dirty="0" err="1"/>
              <a:t>create</a:t>
            </a:r>
            <a:r>
              <a:rPr lang="de-DE" dirty="0"/>
              <a:t>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4E17DB7-AB0E-459C-9F51-96FD571AE8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D31E9AF-3D32-4A0C-996E-73543A57FA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7</a:t>
            </a:fld>
            <a:endParaRPr lang="de-DE" alt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50DEABB-B41A-4C01-A1BC-2F86A6B26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890" y="206375"/>
            <a:ext cx="2250910" cy="190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19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6EF9DC-B681-4FA3-9041-01A8DC271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repository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8AEE1F-87BC-4764-9E81-D337C76BA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Creating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repository</a:t>
            </a:r>
            <a:r>
              <a:rPr lang="de-DE" dirty="0"/>
              <a:t>: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Go </a:t>
            </a:r>
            <a:r>
              <a:rPr lang="de-DE" dirty="0" err="1"/>
              <a:t>to</a:t>
            </a:r>
            <a:r>
              <a:rPr lang="de-DE" dirty="0"/>
              <a:t> „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Tools &gt;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Project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Options… &gt;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Git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/SVN</a:t>
            </a:r>
            <a:r>
              <a:rPr lang="de-DE" dirty="0"/>
              <a:t>“ and </a:t>
            </a:r>
            <a:r>
              <a:rPr lang="de-DE" dirty="0" err="1"/>
              <a:t>change</a:t>
            </a:r>
            <a:r>
              <a:rPr lang="de-DE" dirty="0"/>
              <a:t> „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Version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control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system</a:t>
            </a:r>
            <a:r>
              <a:rPr lang="de-DE" dirty="0"/>
              <a:t>“ </a:t>
            </a:r>
            <a:r>
              <a:rPr lang="de-DE" dirty="0" err="1"/>
              <a:t>from</a:t>
            </a:r>
            <a:r>
              <a:rPr lang="de-DE" dirty="0"/>
              <a:t> „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(None)</a:t>
            </a:r>
            <a:r>
              <a:rPr lang="de-DE" dirty="0"/>
              <a:t>“ </a:t>
            </a:r>
            <a:r>
              <a:rPr lang="de-DE" dirty="0" err="1"/>
              <a:t>to</a:t>
            </a:r>
            <a:r>
              <a:rPr lang="de-DE" dirty="0"/>
              <a:t> „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Git</a:t>
            </a:r>
            <a:r>
              <a:rPr lang="de-DE" dirty="0"/>
              <a:t>“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Change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RStudio Terminal and </a:t>
            </a:r>
            <a:r>
              <a:rPr lang="de-DE" dirty="0" err="1"/>
              <a:t>write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git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init</a:t>
            </a:r>
            <a:endParaRPr lang="de-DE" dirty="0">
              <a:solidFill>
                <a:schemeClr val="accent1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865188" lvl="1" indent="-342900">
              <a:buFont typeface="+mj-lt"/>
              <a:buAutoNum type="arabicPeriod"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: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09FFFC2-031C-4E77-A8BC-29AB9CDD73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890C8FE-6DC3-4ACD-B82C-CC3FD4A2F3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8</a:t>
            </a:fld>
            <a:endParaRPr lang="de-DE" alt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A96FC7D-B148-4925-B1AD-8B31F7FCF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183" y="206375"/>
            <a:ext cx="1903841" cy="164529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4D2E900-3EDF-4CD2-A170-2CF14888C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741" y="3149308"/>
            <a:ext cx="5661818" cy="152588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B3B5870-6B93-4D83-BA80-D042A6649B78}"/>
              </a:ext>
            </a:extLst>
          </p:cNvPr>
          <p:cNvSpPr/>
          <p:nvPr/>
        </p:nvSpPr>
        <p:spPr>
          <a:xfrm>
            <a:off x="2457450" y="3291831"/>
            <a:ext cx="314350" cy="288031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A8C63D2-BEE2-433B-BAEA-E65E1F8E9AF6}"/>
              </a:ext>
            </a:extLst>
          </p:cNvPr>
          <p:cNvSpPr/>
          <p:nvPr/>
        </p:nvSpPr>
        <p:spPr>
          <a:xfrm>
            <a:off x="5853693" y="3580567"/>
            <a:ext cx="314350" cy="24093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61BA0A2-1CBE-456A-ADF8-D1F1A04B44EC}"/>
              </a:ext>
            </a:extLst>
          </p:cNvPr>
          <p:cNvSpPr txBox="1"/>
          <p:nvPr/>
        </p:nvSpPr>
        <p:spPr>
          <a:xfrm>
            <a:off x="251519" y="3579862"/>
            <a:ext cx="1356221" cy="1015663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Git</a:t>
            </a:r>
            <a:r>
              <a:rPr lang="de-DE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-dropdown</a:t>
            </a:r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r>
              <a:rPr lang="de-DE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Includes</a:t>
            </a:r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Git</a:t>
            </a:r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&amp; GitHub </a:t>
            </a:r>
            <a:r>
              <a:rPr lang="de-DE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commands</a:t>
            </a:r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</a:t>
            </a:r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current</a:t>
            </a:r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file</a:t>
            </a:r>
            <a:endParaRPr lang="de-DE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9EE14D9-DA08-4309-8CED-0291C493D2B1}"/>
              </a:ext>
            </a:extLst>
          </p:cNvPr>
          <p:cNvCxnSpPr>
            <a:endCxn id="8" idx="1"/>
          </p:cNvCxnSpPr>
          <p:nvPr/>
        </p:nvCxnSpPr>
        <p:spPr>
          <a:xfrm flipV="1">
            <a:off x="1607741" y="3435847"/>
            <a:ext cx="849709" cy="648071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51603EDA-5C1D-4889-9F9D-E4EC1C4E77EE}"/>
              </a:ext>
            </a:extLst>
          </p:cNvPr>
          <p:cNvSpPr txBox="1"/>
          <p:nvPr/>
        </p:nvSpPr>
        <p:spPr>
          <a:xfrm>
            <a:off x="7330579" y="3398365"/>
            <a:ext cx="1356221" cy="1015663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Git</a:t>
            </a:r>
            <a:r>
              <a:rPr lang="de-DE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pane</a:t>
            </a:r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r>
              <a:rPr lang="de-DE" sz="1200" dirty="0" err="1"/>
              <a:t>shows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most</a:t>
            </a:r>
            <a:r>
              <a:rPr lang="de-DE" sz="1200" dirty="0"/>
              <a:t> </a:t>
            </a:r>
            <a:r>
              <a:rPr lang="de-DE" sz="1200" dirty="0" err="1"/>
              <a:t>important</a:t>
            </a:r>
            <a:r>
              <a:rPr lang="de-DE" sz="1200" dirty="0"/>
              <a:t> </a:t>
            </a:r>
            <a:r>
              <a:rPr lang="de-DE" sz="1200" dirty="0" err="1"/>
              <a:t>Git</a:t>
            </a:r>
            <a:r>
              <a:rPr lang="de-DE" sz="1200" dirty="0"/>
              <a:t> </a:t>
            </a:r>
            <a:r>
              <a:rPr lang="de-DE" sz="1200" dirty="0" err="1"/>
              <a:t>commands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your</a:t>
            </a:r>
            <a:r>
              <a:rPr lang="de-DE" sz="1200" dirty="0"/>
              <a:t> </a:t>
            </a:r>
            <a:r>
              <a:rPr lang="de-DE" sz="1200" dirty="0" err="1"/>
              <a:t>project</a:t>
            </a:r>
            <a:endParaRPr lang="de-DE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2356D80-9445-43A9-B517-749C5DEC5FF0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6168045" y="3701035"/>
            <a:ext cx="1162534" cy="205162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922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8800DB-5C34-4ED4-A977-986F6029E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repository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9AD9D0-AE70-49B7-A7E7-97C7ACB76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First </a:t>
            </a:r>
            <a:r>
              <a:rPr lang="de-DE" dirty="0" err="1"/>
              <a:t>step</a:t>
            </a:r>
            <a:r>
              <a:rPr lang="de-DE" dirty="0"/>
              <a:t>:</a:t>
            </a:r>
          </a:p>
          <a:p>
            <a:pPr lvl="1">
              <a:buFont typeface="Inconsolata" panose="00000509000000000000" pitchFamily="49" charset="0"/>
              <a:buChar char="&gt;"/>
            </a:pPr>
            <a:r>
              <a:rPr lang="de-DE" dirty="0" err="1">
                <a:latin typeface="Inconsolata" panose="00000509000000000000" pitchFamily="49" charset="0"/>
                <a:ea typeface="Inconsolata" panose="00000509000000000000" pitchFamily="49" charset="0"/>
              </a:rPr>
              <a:t>usethis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use_git</a:t>
            </a:r>
            <a:r>
              <a:rPr lang="de-DE" dirty="0"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</a:p>
          <a:p>
            <a:pPr lvl="1"/>
            <a:endParaRPr lang="de-DE" dirty="0"/>
          </a:p>
          <a:p>
            <a:pPr marL="68400" indent="0">
              <a:buNone/>
            </a:pPr>
            <a:r>
              <a:rPr lang="de-DE" dirty="0"/>
              <a:t>This will:</a:t>
            </a: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Create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gitignore</a:t>
            </a:r>
            <a:endParaRPr lang="de-DE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Add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entries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gitignore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865188" lvl="1" indent="-342900">
              <a:buFont typeface="+mj-lt"/>
              <a:buAutoNum type="arabicPeriod"/>
            </a:pPr>
            <a:r>
              <a:rPr lang="de-DE" dirty="0"/>
              <a:t>Initialize </a:t>
            </a:r>
            <a:r>
              <a:rPr lang="de-DE" dirty="0" err="1"/>
              <a:t>Git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BF9CC4E-0B88-4476-B5AB-AFA13A5626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BC81D64-DA08-46B1-B4EC-3A73602510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41031955"/>
      </p:ext>
    </p:extLst>
  </p:cSld>
  <p:clrMapOvr>
    <a:masterClrMapping/>
  </p:clrMapOvr>
</p:sld>
</file>

<file path=ppt/theme/theme1.xml><?xml version="1.0" encoding="utf-8"?>
<a:theme xmlns:a="http://schemas.openxmlformats.org/drawingml/2006/main" name="04_psychologie">
  <a:themeElements>
    <a:clrScheme name="00_uniohneleu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00_uniohneleu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00_uniohneleu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FB04_Präsentationsvorlage_16-9-Format_FB04</Template>
  <TotalTime>0</TotalTime>
  <Words>1680</Words>
  <Application>Microsoft Office PowerPoint</Application>
  <PresentationFormat>Bildschirmpräsentation (16:9)</PresentationFormat>
  <Paragraphs>253</Paragraphs>
  <Slides>27</Slides>
  <Notes>10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6" baseType="lpstr">
      <vt:lpstr>Arial</vt:lpstr>
      <vt:lpstr>Courier New</vt:lpstr>
      <vt:lpstr>Calibri</vt:lpstr>
      <vt:lpstr>Inconsolata</vt:lpstr>
      <vt:lpstr>Symbol</vt:lpstr>
      <vt:lpstr>Consolas</vt:lpstr>
      <vt:lpstr>Wingdings</vt:lpstr>
      <vt:lpstr>04_psychologie</vt:lpstr>
      <vt:lpstr>Image</vt:lpstr>
      <vt:lpstr>Building R-packages – Git and GitHub</vt:lpstr>
      <vt:lpstr>Learning objective</vt:lpstr>
      <vt:lpstr>Git and GitHub</vt:lpstr>
      <vt:lpstr>Integration in RStudio</vt:lpstr>
      <vt:lpstr>Terminal basics repetition</vt:lpstr>
      <vt:lpstr>Setup</vt:lpstr>
      <vt:lpstr>Setup</vt:lpstr>
      <vt:lpstr>Local Git repository</vt:lpstr>
      <vt:lpstr>Local Git repository</vt:lpstr>
      <vt:lpstr>Short exercise</vt:lpstr>
      <vt:lpstr>Track changes</vt:lpstr>
      <vt:lpstr>Track changes – Terminal </vt:lpstr>
      <vt:lpstr>Record changes</vt:lpstr>
      <vt:lpstr>Record changes</vt:lpstr>
      <vt:lpstr>Record changes – Terminal </vt:lpstr>
      <vt:lpstr>Commit – best practice</vt:lpstr>
      <vt:lpstr>Ignoring files: .gitignore</vt:lpstr>
      <vt:lpstr>Workflow</vt:lpstr>
      <vt:lpstr>Go back to your last commit</vt:lpstr>
      <vt:lpstr>Short exercise</vt:lpstr>
      <vt:lpstr>Connect your Project with GitHub (only once)</vt:lpstr>
      <vt:lpstr>Updating your GitHub Repo (after each change)</vt:lpstr>
      <vt:lpstr>Short exercise</vt:lpstr>
      <vt:lpstr>Push and Pull</vt:lpstr>
      <vt:lpstr>Pull</vt:lpstr>
      <vt:lpstr>Merging problems</vt:lpstr>
      <vt:lpstr>Merging problems</vt:lpstr>
    </vt:vector>
  </TitlesOfParts>
  <Company>Philipps-Universität Marburg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Raphael Hartmann</dc:creator>
  <cp:lastModifiedBy>Raphael Hartmann</cp:lastModifiedBy>
  <cp:revision>1091</cp:revision>
  <dcterms:created xsi:type="dcterms:W3CDTF">2022-01-20T10:44:10Z</dcterms:created>
  <dcterms:modified xsi:type="dcterms:W3CDTF">2022-07-04T21:41:54Z</dcterms:modified>
</cp:coreProperties>
</file>